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6" r:id="rId3"/>
    <p:sldId id="257" r:id="rId4"/>
    <p:sldId id="258" r:id="rId5"/>
    <p:sldId id="317" r:id="rId6"/>
    <p:sldId id="318" r:id="rId7"/>
    <p:sldId id="319" r:id="rId8"/>
    <p:sldId id="320" r:id="rId9"/>
    <p:sldId id="259" r:id="rId10"/>
    <p:sldId id="260" r:id="rId11"/>
    <p:sldId id="321" r:id="rId12"/>
    <p:sldId id="322" r:id="rId13"/>
    <p:sldId id="323" r:id="rId14"/>
    <p:sldId id="324" r:id="rId15"/>
    <p:sldId id="261" r:id="rId16"/>
    <p:sldId id="325" r:id="rId17"/>
    <p:sldId id="326" r:id="rId18"/>
    <p:sldId id="327" r:id="rId19"/>
    <p:sldId id="262" r:id="rId20"/>
    <p:sldId id="263" r:id="rId21"/>
    <p:sldId id="328" r:id="rId22"/>
    <p:sldId id="329" r:id="rId23"/>
    <p:sldId id="264" r:id="rId24"/>
    <p:sldId id="265" r:id="rId25"/>
    <p:sldId id="266" r:id="rId26"/>
    <p:sldId id="330" r:id="rId27"/>
    <p:sldId id="267" r:id="rId28"/>
    <p:sldId id="331" r:id="rId29"/>
    <p:sldId id="268" r:id="rId30"/>
    <p:sldId id="269" r:id="rId31"/>
    <p:sldId id="332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333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283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02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52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4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70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3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51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42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12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18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25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69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AC077BA-4BE7-4F03-88B8-FA197E999CC4}" type="datetimeFigureOut">
              <a:rPr lang="en-IN" smtClean="0"/>
              <a:t>05/12/2022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197916B-664B-41E8-8B37-6878873AF74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2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FB69-763D-DA6B-5D5E-66ADBD65A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Information Gathering and Scanning Vulnerability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B1E9A-7A22-D53C-36A2-C09BCC49E7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By: Vikash Verma</a:t>
            </a:r>
          </a:p>
        </p:txBody>
      </p:sp>
    </p:spTree>
    <p:extLst>
      <p:ext uri="{BB962C8B-B14F-4D97-AF65-F5344CB8AC3E}">
        <p14:creationId xmlns:p14="http://schemas.microsoft.com/office/powerpoint/2010/main" val="232504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8220-D335-7851-8C51-2F8E14B5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Open-Source Intelligence (OSINT)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B9F04-E1BD-D77A-EBD8-62491A08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Details</a:t>
            </a:r>
          </a:p>
          <a:p>
            <a:pPr lvl="1"/>
            <a:r>
              <a:rPr lang="en-US" dirty="0"/>
              <a:t>Roles different employees have</a:t>
            </a:r>
          </a:p>
          <a:p>
            <a:pPr lvl="1"/>
            <a:r>
              <a:rPr lang="en-US" dirty="0"/>
              <a:t>Different teams and departments</a:t>
            </a:r>
          </a:p>
          <a:p>
            <a:pPr lvl="1"/>
            <a:r>
              <a:rPr lang="en-US" dirty="0"/>
              <a:t>Contact information</a:t>
            </a:r>
          </a:p>
          <a:p>
            <a:pPr lvl="1"/>
            <a:r>
              <a:rPr lang="en-US" dirty="0"/>
              <a:t>Technical aptitude and security training</a:t>
            </a:r>
          </a:p>
          <a:p>
            <a:pPr lvl="1"/>
            <a:r>
              <a:rPr lang="en-US" dirty="0"/>
              <a:t>Employee and managerial mindset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558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3DAF41-F411-49E7-02CC-368FB84BB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153" y="801278"/>
            <a:ext cx="9229832" cy="5507447"/>
          </a:xfrm>
        </p:spPr>
      </p:pic>
    </p:spTree>
    <p:extLst>
      <p:ext uri="{BB962C8B-B14F-4D97-AF65-F5344CB8AC3E}">
        <p14:creationId xmlns:p14="http://schemas.microsoft.com/office/powerpoint/2010/main" val="73548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22DF2-34B2-E078-EAD3-241E6CB1B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03" y="820132"/>
            <a:ext cx="8460731" cy="5488593"/>
          </a:xfrm>
        </p:spPr>
      </p:pic>
    </p:spTree>
    <p:extLst>
      <p:ext uri="{BB962C8B-B14F-4D97-AF65-F5344CB8AC3E}">
        <p14:creationId xmlns:p14="http://schemas.microsoft.com/office/powerpoint/2010/main" val="1843362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5B0D8-1212-5C0E-D33A-B3E155289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509" y="763572"/>
            <a:ext cx="8976644" cy="5545154"/>
          </a:xfrm>
        </p:spPr>
      </p:pic>
    </p:spTree>
    <p:extLst>
      <p:ext uri="{BB962C8B-B14F-4D97-AF65-F5344CB8AC3E}">
        <p14:creationId xmlns:p14="http://schemas.microsoft.com/office/powerpoint/2010/main" val="12816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A149F-3268-70E7-6568-E61A41BC8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217" y="754144"/>
            <a:ext cx="8937550" cy="5554581"/>
          </a:xfrm>
        </p:spPr>
      </p:pic>
    </p:spTree>
    <p:extLst>
      <p:ext uri="{BB962C8B-B14F-4D97-AF65-F5344CB8AC3E}">
        <p14:creationId xmlns:p14="http://schemas.microsoft.com/office/powerpoint/2010/main" val="399903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1D2F-D27F-E9CF-9E34-584AE2CC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Scraping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6F57C-3177-D02A-7050-B1869AC47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organization’s own social media profiles and accounts</a:t>
            </a:r>
          </a:p>
          <a:p>
            <a:pPr lvl="1"/>
            <a:r>
              <a:rPr lang="en-US" dirty="0"/>
              <a:t>Some employees even publish their own personally identifiable information</a:t>
            </a:r>
          </a:p>
          <a:p>
            <a:r>
              <a:rPr lang="en-US" dirty="0"/>
              <a:t>LinkedIn</a:t>
            </a:r>
          </a:p>
          <a:p>
            <a:r>
              <a:rPr lang="en-US" dirty="0"/>
              <a:t>Monster</a:t>
            </a:r>
          </a:p>
          <a:p>
            <a:r>
              <a:rPr lang="en-US" dirty="0"/>
              <a:t>Indeed</a:t>
            </a:r>
          </a:p>
          <a:p>
            <a:r>
              <a:rPr lang="en-US" dirty="0"/>
              <a:t>ZipRecruiter</a:t>
            </a:r>
          </a:p>
          <a:p>
            <a:r>
              <a:rPr lang="en-US" dirty="0"/>
              <a:t>Glassdoor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354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16BB2-2514-7A92-6C3C-A1BAB074B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446" y="744718"/>
            <a:ext cx="9221246" cy="5564007"/>
          </a:xfrm>
        </p:spPr>
      </p:pic>
    </p:spTree>
    <p:extLst>
      <p:ext uri="{BB962C8B-B14F-4D97-AF65-F5344CB8AC3E}">
        <p14:creationId xmlns:p14="http://schemas.microsoft.com/office/powerpoint/2010/main" val="249348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19123F-9464-3AA3-1F03-B81E77C17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813" y="688158"/>
            <a:ext cx="9037074" cy="5648848"/>
          </a:xfrm>
        </p:spPr>
      </p:pic>
    </p:spTree>
    <p:extLst>
      <p:ext uri="{BB962C8B-B14F-4D97-AF65-F5344CB8AC3E}">
        <p14:creationId xmlns:p14="http://schemas.microsoft.com/office/powerpoint/2010/main" val="212183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2C2E5-5D6E-5DE9-6649-2F9BF86E3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3369234"/>
            <a:ext cx="9720262" cy="1856256"/>
          </a:xfrm>
        </p:spPr>
      </p:pic>
    </p:spTree>
    <p:extLst>
      <p:ext uri="{BB962C8B-B14F-4D97-AF65-F5344CB8AC3E}">
        <p14:creationId xmlns:p14="http://schemas.microsoft.com/office/powerpoint/2010/main" val="2489146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BCA1-D07B-E22B-29E7-57431673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OSINT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19F72-E602-63D4-1D56-C1F9DA227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Open-source intelligence tools find actionable intelligence from various publicly available sources</a:t>
            </a:r>
          </a:p>
          <a:p>
            <a:pPr lvl="1"/>
            <a:r>
              <a:rPr lang="en-IN" dirty="0"/>
              <a:t>Public websites</a:t>
            </a:r>
          </a:p>
          <a:p>
            <a:pPr lvl="1"/>
            <a:r>
              <a:rPr lang="en-IN" dirty="0" err="1"/>
              <a:t>Whois</a:t>
            </a:r>
            <a:r>
              <a:rPr lang="en-IN" dirty="0"/>
              <a:t> database</a:t>
            </a:r>
          </a:p>
          <a:p>
            <a:pPr lvl="1"/>
            <a:r>
              <a:rPr lang="en-IN" dirty="0"/>
              <a:t>DNS servers</a:t>
            </a:r>
          </a:p>
          <a:p>
            <a:r>
              <a:rPr lang="en-US" dirty="0" err="1"/>
              <a:t>Metagoofil</a:t>
            </a:r>
            <a:endParaRPr lang="en-US" dirty="0"/>
          </a:p>
          <a:p>
            <a:pPr lvl="1"/>
            <a:r>
              <a:rPr lang="en-US" dirty="0"/>
              <a:t>A Linux-based tool that can search the metadata associated with public documents located on a target’s website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The data about the data in the file</a:t>
            </a:r>
          </a:p>
          <a:p>
            <a:r>
              <a:rPr lang="en-US" dirty="0"/>
              <a:t>Fingerprinting Organizations with Collected Archives (FOCA)</a:t>
            </a:r>
          </a:p>
          <a:p>
            <a:pPr lvl="1"/>
            <a:r>
              <a:rPr lang="en-US" dirty="0"/>
              <a:t>Used to find metadata and hidden information in collected documents from an organization</a:t>
            </a:r>
          </a:p>
        </p:txBody>
      </p:sp>
    </p:spTree>
    <p:extLst>
      <p:ext uri="{BB962C8B-B14F-4D97-AF65-F5344CB8AC3E}">
        <p14:creationId xmlns:p14="http://schemas.microsoft.com/office/powerpoint/2010/main" val="274531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D27F62-B35F-EAE7-6729-D5F8258F0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740" y="442944"/>
            <a:ext cx="9605914" cy="5865782"/>
          </a:xfrm>
        </p:spPr>
      </p:pic>
    </p:spTree>
    <p:extLst>
      <p:ext uri="{BB962C8B-B14F-4D97-AF65-F5344CB8AC3E}">
        <p14:creationId xmlns:p14="http://schemas.microsoft.com/office/powerpoint/2010/main" val="89636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01E7-9E97-D333-2B30-9704C5C4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OSINT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7B510-AF6D-B8CC-F784-77CC1D900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Harvester</a:t>
            </a:r>
          </a:p>
          <a:p>
            <a:pPr lvl="1"/>
            <a:r>
              <a:rPr lang="en-US" dirty="0"/>
              <a:t>A program for gathering emails, subdomains, hosts, employee names, email addresses, PGP key entries, open ports, and service banners from servers</a:t>
            </a:r>
          </a:p>
          <a:p>
            <a:r>
              <a:rPr lang="en-US" dirty="0"/>
              <a:t>Recon-ng</a:t>
            </a:r>
          </a:p>
          <a:p>
            <a:pPr lvl="1"/>
            <a:r>
              <a:rPr lang="en-US" dirty="0"/>
              <a:t>Uses a system of modules to add additional features and functions for your use</a:t>
            </a:r>
          </a:p>
          <a:p>
            <a:pPr lvl="1"/>
            <a:r>
              <a:rPr lang="en-US" dirty="0"/>
              <a:t>It is a cross-platform web reconnaissance framework</a:t>
            </a:r>
          </a:p>
          <a:p>
            <a:r>
              <a:rPr lang="en-US" dirty="0"/>
              <a:t>Shodan</a:t>
            </a:r>
          </a:p>
          <a:p>
            <a:pPr lvl="1"/>
            <a:r>
              <a:rPr lang="en-US" dirty="0"/>
              <a:t>A website search engine for web cameras, routers, servers, and other devices that are considered part of the Internet of things</a:t>
            </a:r>
          </a:p>
          <a:p>
            <a:r>
              <a:rPr lang="en-US" dirty="0" err="1"/>
              <a:t>Censys</a:t>
            </a:r>
            <a:endParaRPr lang="en-US" dirty="0"/>
          </a:p>
          <a:p>
            <a:pPr lvl="1"/>
            <a:r>
              <a:rPr lang="en-US" dirty="0"/>
              <a:t>A website search engine used for finding hosts and networks across the Internet with data about their configuration</a:t>
            </a:r>
          </a:p>
          <a:p>
            <a:r>
              <a:rPr lang="en-US" dirty="0" err="1"/>
              <a:t>Maltego</a:t>
            </a:r>
            <a:endParaRPr lang="en-US" dirty="0"/>
          </a:p>
          <a:p>
            <a:pPr lvl="1"/>
            <a:r>
              <a:rPr lang="en-US" dirty="0"/>
              <a:t>A piece of commercial software used for conducting open-source intelligence that visually helps connect those relationships</a:t>
            </a:r>
          </a:p>
          <a:p>
            <a:pPr lvl="1"/>
            <a:r>
              <a:rPr lang="en-US" dirty="0"/>
              <a:t>It can automate the querying of public sources of data and then compare it with other info from various sources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05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E6810-34D9-3042-D894-733C0AE66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495" y="697584"/>
            <a:ext cx="8523148" cy="5611141"/>
          </a:xfrm>
        </p:spPr>
      </p:pic>
    </p:spTree>
    <p:extLst>
      <p:ext uri="{BB962C8B-B14F-4D97-AF65-F5344CB8AC3E}">
        <p14:creationId xmlns:p14="http://schemas.microsoft.com/office/powerpoint/2010/main" val="93878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206D5-CF38-80A3-9FB1-CC608A51D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544" y="923828"/>
            <a:ext cx="7847591" cy="5384898"/>
          </a:xfrm>
        </p:spPr>
      </p:pic>
    </p:spTree>
    <p:extLst>
      <p:ext uri="{BB962C8B-B14F-4D97-AF65-F5344CB8AC3E}">
        <p14:creationId xmlns:p14="http://schemas.microsoft.com/office/powerpoint/2010/main" val="703496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830A-97A8-C4D6-CD95-5D155A5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FB60-FE9F-3FA3-E2F4-C9B7C9669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 Name System (DNS)</a:t>
            </a:r>
          </a:p>
          <a:p>
            <a:pPr lvl="1"/>
            <a:r>
              <a:rPr lang="en-US" dirty="0"/>
              <a:t>A system that helps network clients find a website using human readable hostnames instead of numeric IP addresses</a:t>
            </a:r>
          </a:p>
          <a:p>
            <a:r>
              <a:rPr lang="en-US" dirty="0"/>
              <a:t>Address (A) Record</a:t>
            </a:r>
          </a:p>
          <a:p>
            <a:pPr lvl="1"/>
            <a:r>
              <a:rPr lang="en-US" dirty="0"/>
              <a:t>Links a hostname to an IPv4 address</a:t>
            </a:r>
          </a:p>
          <a:p>
            <a:r>
              <a:rPr lang="en-US" dirty="0"/>
              <a:t>AAAA Record</a:t>
            </a:r>
          </a:p>
          <a:p>
            <a:pPr lvl="1"/>
            <a:r>
              <a:rPr lang="en-US" dirty="0"/>
              <a:t>Links a hostname to an IPv6 address</a:t>
            </a:r>
          </a:p>
          <a:p>
            <a:r>
              <a:rPr lang="en-US" dirty="0"/>
              <a:t>Canonical Name (CNAME) Record</a:t>
            </a:r>
          </a:p>
          <a:p>
            <a:pPr lvl="1"/>
            <a:r>
              <a:rPr lang="en-US" dirty="0"/>
              <a:t>Points a domain to another domain or subdomain</a:t>
            </a:r>
          </a:p>
          <a:p>
            <a:r>
              <a:rPr lang="en-US" dirty="0"/>
              <a:t>Mail Exchange (MX) Record</a:t>
            </a:r>
          </a:p>
          <a:p>
            <a:pPr lvl="1"/>
            <a:r>
              <a:rPr lang="en-US" dirty="0"/>
              <a:t>Directs emails to a mail server</a:t>
            </a:r>
          </a:p>
        </p:txBody>
      </p:sp>
    </p:spTree>
    <p:extLst>
      <p:ext uri="{BB962C8B-B14F-4D97-AF65-F5344CB8AC3E}">
        <p14:creationId xmlns:p14="http://schemas.microsoft.com/office/powerpoint/2010/main" val="82345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BBDF-C7E1-521A-890E-7DCC1900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A85A-59AA-E58D-0078-CA269856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of Authority (SOA) Record</a:t>
            </a:r>
          </a:p>
          <a:p>
            <a:pPr lvl="1"/>
            <a:r>
              <a:rPr lang="en-US" dirty="0"/>
              <a:t>Stores important information about a domain or zone</a:t>
            </a:r>
          </a:p>
          <a:p>
            <a:r>
              <a:rPr lang="en-US" dirty="0"/>
              <a:t>Pointer (PTR) Record</a:t>
            </a:r>
          </a:p>
          <a:p>
            <a:pPr lvl="1"/>
            <a:r>
              <a:rPr lang="en-US" dirty="0"/>
              <a:t>Correlates an IP address with a domain name</a:t>
            </a:r>
          </a:p>
          <a:p>
            <a:r>
              <a:rPr lang="en-US" dirty="0"/>
              <a:t>Text (TXT) Record</a:t>
            </a:r>
          </a:p>
          <a:p>
            <a:pPr lvl="1"/>
            <a:r>
              <a:rPr lang="en-US" dirty="0"/>
              <a:t>Adds text into the DNS</a:t>
            </a:r>
          </a:p>
          <a:p>
            <a:r>
              <a:rPr lang="en-US" dirty="0"/>
              <a:t>Service (SRV) Record</a:t>
            </a:r>
          </a:p>
          <a:p>
            <a:pPr lvl="1"/>
            <a:r>
              <a:rPr lang="en-US" dirty="0"/>
              <a:t>Specifies a host and port for a specific service</a:t>
            </a:r>
          </a:p>
          <a:p>
            <a:r>
              <a:rPr lang="en-US" dirty="0"/>
              <a:t>Nameserver (NS) Record</a:t>
            </a:r>
          </a:p>
          <a:p>
            <a:pPr lvl="1"/>
            <a:r>
              <a:rPr lang="en-US" dirty="0"/>
              <a:t>Indicates which DNS nameserver has the authority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570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13C3-C173-0587-6E61-454F2E2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22293-D9D8-3B8B-F410-F7E88D08F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 up and look at all the DNS records to check for relevant information</a:t>
            </a:r>
          </a:p>
          <a:p>
            <a:pPr lvl="1"/>
            <a:r>
              <a:rPr lang="en-US" dirty="0"/>
              <a:t>Focus on MX, TXT, and SRV records to check for email and third-party SaaS solutions</a:t>
            </a:r>
          </a:p>
          <a:p>
            <a:r>
              <a:rPr lang="en-US" dirty="0"/>
              <a:t>Name Server Lookup (</a:t>
            </a:r>
            <a:r>
              <a:rPr lang="en-US" dirty="0" err="1"/>
              <a:t>nslookup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cross-platform tool used to query the DNS to provide the mapping between domain names and IP addresses or other DNS records</a:t>
            </a:r>
          </a:p>
          <a:p>
            <a:r>
              <a:rPr lang="en-US" dirty="0" err="1"/>
              <a:t>Whois</a:t>
            </a:r>
            <a:endParaRPr lang="en-US" dirty="0"/>
          </a:p>
          <a:p>
            <a:pPr lvl="1"/>
            <a:r>
              <a:rPr lang="en-US" dirty="0"/>
              <a:t>A command line tool on Linux, which is also a website, that is a query and response protocol for Internet resources</a:t>
            </a:r>
          </a:p>
          <a:p>
            <a:pPr lvl="1"/>
            <a:r>
              <a:rPr lang="en-US" dirty="0" err="1"/>
              <a:t>Whois</a:t>
            </a:r>
            <a:r>
              <a:rPr lang="en-US" dirty="0"/>
              <a:t> is not nearly as valuable as before, but still helpful to be reviewed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162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D4452-4D00-4AEC-8D1D-F204DF87E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79" y="1055802"/>
            <a:ext cx="9539925" cy="5252923"/>
          </a:xfrm>
        </p:spPr>
      </p:pic>
    </p:spTree>
    <p:extLst>
      <p:ext uri="{BB962C8B-B14F-4D97-AF65-F5344CB8AC3E}">
        <p14:creationId xmlns:p14="http://schemas.microsoft.com/office/powerpoint/2010/main" val="3095516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553D-5803-24ED-BDC6-C7089D48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B621-B98A-A310-80AB-678AEBFBA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Source Code Repositories</a:t>
            </a:r>
          </a:p>
          <a:p>
            <a:pPr lvl="1"/>
            <a:r>
              <a:rPr lang="en-US" dirty="0"/>
              <a:t>Websites that allow developers to work together in an agile way to create software very quickly</a:t>
            </a:r>
          </a:p>
          <a:p>
            <a:pPr lvl="1"/>
            <a:r>
              <a:rPr lang="en-US" dirty="0"/>
              <a:t>Private files can sometimes be mistakenly classified as public for anyone to find</a:t>
            </a:r>
          </a:p>
          <a:p>
            <a:pPr lvl="1"/>
            <a:r>
              <a:rPr lang="en-US" dirty="0"/>
              <a:t>Example: GitHub, Bitbucket, </a:t>
            </a:r>
            <a:r>
              <a:rPr lang="en-US" dirty="0" err="1"/>
              <a:t>SourceForge</a:t>
            </a:r>
            <a:endParaRPr lang="en-US" dirty="0"/>
          </a:p>
          <a:p>
            <a:pPr lvl="1"/>
            <a:r>
              <a:rPr lang="en-US" dirty="0"/>
              <a:t>Public source code repositories contain a lot of valuable data</a:t>
            </a:r>
          </a:p>
          <a:p>
            <a:r>
              <a:rPr lang="en-US" dirty="0"/>
              <a:t>Website Archives/Caches</a:t>
            </a:r>
          </a:p>
          <a:p>
            <a:pPr lvl="1"/>
            <a:r>
              <a:rPr lang="en-US" dirty="0" err="1"/>
              <a:t>Wayback</a:t>
            </a:r>
            <a:r>
              <a:rPr lang="en-US" dirty="0"/>
              <a:t> Machine</a:t>
            </a:r>
          </a:p>
          <a:p>
            <a:pPr lvl="1"/>
            <a:r>
              <a:rPr lang="en-US" dirty="0"/>
              <a:t>Deleted data can still exist somewhere on the Internet</a:t>
            </a:r>
          </a:p>
          <a:p>
            <a:r>
              <a:rPr lang="en-US" dirty="0"/>
              <a:t>Image 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9003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FBC11-7A4F-47A2-763D-2962A8194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87" y="763572"/>
            <a:ext cx="9412963" cy="5545154"/>
          </a:xfrm>
        </p:spPr>
      </p:pic>
    </p:spTree>
    <p:extLst>
      <p:ext uri="{BB962C8B-B14F-4D97-AF65-F5344CB8AC3E}">
        <p14:creationId xmlns:p14="http://schemas.microsoft.com/office/powerpoint/2010/main" val="154574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F54E-2B14-E741-C99D-1246CC43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Engine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1E54-DCD6-1194-CD7E-5585F5354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Google Hacking</a:t>
            </a:r>
          </a:p>
          <a:p>
            <a:pPr lvl="1"/>
            <a:r>
              <a:rPr lang="en-US" dirty="0"/>
              <a:t>Open-source intelligence technique that uses Google search operators to locate vulnerable web servers and applications</a:t>
            </a:r>
          </a:p>
          <a:p>
            <a:pPr lvl="1"/>
            <a:r>
              <a:rPr lang="en-US" dirty="0"/>
              <a:t>Quotes</a:t>
            </a:r>
          </a:p>
          <a:p>
            <a:pPr lvl="2"/>
            <a:r>
              <a:rPr lang="en-US" dirty="0"/>
              <a:t>Use double quotes to specify an exact phrase and make a search more precise</a:t>
            </a:r>
          </a:p>
          <a:p>
            <a:pPr lvl="1"/>
            <a:r>
              <a:rPr lang="en-US" dirty="0"/>
              <a:t>NOT</a:t>
            </a:r>
          </a:p>
          <a:p>
            <a:pPr lvl="2"/>
            <a:r>
              <a:rPr lang="en-US" dirty="0"/>
              <a:t>Use the minus sign in front of a word or quoted phrase to exclude results that contain that string</a:t>
            </a:r>
          </a:p>
          <a:p>
            <a:pPr lvl="1"/>
            <a:r>
              <a:rPr lang="en-US" dirty="0"/>
              <a:t>AND/OR</a:t>
            </a:r>
          </a:p>
          <a:p>
            <a:pPr lvl="2"/>
            <a:r>
              <a:rPr lang="en-US" dirty="0"/>
              <a:t>Use these logical operators to require both search terms (AND) or to require either search term (OR)</a:t>
            </a:r>
          </a:p>
          <a:p>
            <a:pPr lvl="1"/>
            <a:r>
              <a:rPr lang="en-US" dirty="0"/>
              <a:t>Scope</a:t>
            </a:r>
          </a:p>
          <a:p>
            <a:pPr lvl="2"/>
            <a:r>
              <a:rPr lang="en-US" dirty="0"/>
              <a:t>Different keywords that can be used to select the scope of the search, such as site, filetype, related, </a:t>
            </a:r>
            <a:r>
              <a:rPr lang="en-US" dirty="0" err="1"/>
              <a:t>allintitle</a:t>
            </a:r>
            <a:r>
              <a:rPr lang="en-US" dirty="0"/>
              <a:t>, </a:t>
            </a:r>
            <a:r>
              <a:rPr lang="en-US" dirty="0" err="1"/>
              <a:t>allinurl</a:t>
            </a:r>
            <a:r>
              <a:rPr lang="en-US" dirty="0"/>
              <a:t>, or </a:t>
            </a:r>
            <a:r>
              <a:rPr lang="en-US" dirty="0" err="1"/>
              <a:t>allinanchor</a:t>
            </a:r>
            <a:endParaRPr lang="en-US" dirty="0"/>
          </a:p>
          <a:p>
            <a:pPr lvl="1"/>
            <a:r>
              <a:rPr lang="en-US" dirty="0"/>
              <a:t>URL Modifiers</a:t>
            </a:r>
          </a:p>
          <a:p>
            <a:pPr lvl="2"/>
            <a:r>
              <a:rPr lang="en-US" dirty="0"/>
              <a:t>Modifiers that can be added to the results page to affect the results, such as &amp;</a:t>
            </a:r>
            <a:r>
              <a:rPr lang="en-US" dirty="0" err="1"/>
              <a:t>pws</a:t>
            </a:r>
            <a:r>
              <a:rPr lang="en-US" dirty="0"/>
              <a:t>=0, &amp;filter=0, and &amp;tbs=li:1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007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AD70-3B2D-A623-374C-F4C16FD9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D5000-A4D3-8310-0B77-25E7C75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Reconnaissance</a:t>
            </a:r>
          </a:p>
          <a:p>
            <a:pPr lvl="1"/>
            <a:r>
              <a:rPr lang="en-US" dirty="0"/>
              <a:t>Learning about an organization in a systematic attempt to locate, gather, identify, and record information about the targets</a:t>
            </a:r>
          </a:p>
          <a:p>
            <a:r>
              <a:rPr lang="en-US" dirty="0" err="1"/>
              <a:t>Footprinting</a:t>
            </a:r>
            <a:endParaRPr lang="en-US" dirty="0"/>
          </a:p>
          <a:p>
            <a:pPr lvl="1"/>
            <a:r>
              <a:rPr lang="en-US" dirty="0"/>
              <a:t>Figuring out exactly what types of systems the organization uses to be able to attack them in the next phase of the assessment</a:t>
            </a:r>
          </a:p>
        </p:txBody>
      </p:sp>
    </p:spTree>
    <p:extLst>
      <p:ext uri="{BB962C8B-B14F-4D97-AF65-F5344CB8AC3E}">
        <p14:creationId xmlns:p14="http://schemas.microsoft.com/office/powerpoint/2010/main" val="770318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F972-5EB8-9F31-5B15-38FB9A3F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Engine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C18BF-CD19-7B78-4128-19E016478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Hacking Database (GHDB)</a:t>
            </a:r>
          </a:p>
          <a:p>
            <a:pPr lvl="1"/>
            <a:r>
              <a:rPr lang="en-US" dirty="0"/>
              <a:t>Provides a database of search strings optimized for locating vulnerable websites and services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293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4E7DC7-8CAC-0BBB-0A37-B818AA633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825" y="810706"/>
            <a:ext cx="6477460" cy="5498020"/>
          </a:xfrm>
        </p:spPr>
      </p:pic>
    </p:spTree>
    <p:extLst>
      <p:ext uri="{BB962C8B-B14F-4D97-AF65-F5344CB8AC3E}">
        <p14:creationId xmlns:p14="http://schemas.microsoft.com/office/powerpoint/2010/main" val="3464140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D598-DB11-43FB-534E-9FE56521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URL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4950-EBC7-31F4-33C7-D8A2209E5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URL Analysis</a:t>
            </a:r>
          </a:p>
          <a:p>
            <a:pPr lvl="1"/>
            <a:r>
              <a:rPr lang="en-US" dirty="0"/>
              <a:t>Activity that is performed to identify whether a link is already flagged on an existing reputation list, and if not, to identify what malicious script or activity might be coded within in</a:t>
            </a:r>
          </a:p>
          <a:p>
            <a:pPr lvl="1"/>
            <a:r>
              <a:rPr lang="en-US" dirty="0"/>
              <a:t>Importance</a:t>
            </a:r>
          </a:p>
          <a:p>
            <a:pPr lvl="2"/>
            <a:r>
              <a:rPr lang="en-US" dirty="0"/>
              <a:t>Resolving percent encoding</a:t>
            </a:r>
          </a:p>
          <a:p>
            <a:pPr lvl="2"/>
            <a:r>
              <a:rPr lang="en-US" dirty="0"/>
              <a:t>Assessing redirection of the URL</a:t>
            </a:r>
          </a:p>
          <a:p>
            <a:pPr lvl="2"/>
            <a:r>
              <a:rPr lang="en-US" dirty="0"/>
              <a:t>Showing source code for scripts in URL</a:t>
            </a:r>
          </a:p>
          <a:p>
            <a:r>
              <a:rPr lang="en-US" dirty="0"/>
              <a:t>HTTP Method</a:t>
            </a:r>
          </a:p>
          <a:p>
            <a:pPr lvl="1"/>
            <a:r>
              <a:rPr lang="en-US" dirty="0"/>
              <a:t>A set of request methods to indicate the desired action to be performed for a given resource</a:t>
            </a:r>
          </a:p>
          <a:p>
            <a:pPr lvl="1"/>
            <a:r>
              <a:rPr lang="en-US" dirty="0"/>
              <a:t>A request contains a method, a resource, a version number, the header, and the body of the 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310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1AEF-9E83-28FE-E6AA-A9F1C94E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URL Analysis-HTTP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D4C9-B92D-1D60-BCBC-8CAA0FF57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Methods</a:t>
            </a:r>
          </a:p>
          <a:p>
            <a:r>
              <a:rPr lang="en-US" dirty="0"/>
              <a:t>GET</a:t>
            </a:r>
          </a:p>
          <a:p>
            <a:pPr lvl="1"/>
            <a:r>
              <a:rPr lang="en-US" dirty="0"/>
              <a:t>The principal method used with HTTP and is used to retrieve a resource</a:t>
            </a:r>
          </a:p>
          <a:p>
            <a:r>
              <a:rPr lang="en-US" dirty="0"/>
              <a:t>POST</a:t>
            </a:r>
          </a:p>
          <a:p>
            <a:pPr lvl="1"/>
            <a:r>
              <a:rPr lang="en-US" dirty="0"/>
              <a:t>Used to send data to the server for processing by the requested resource</a:t>
            </a:r>
          </a:p>
          <a:p>
            <a:r>
              <a:rPr lang="en-US" dirty="0"/>
              <a:t>PUT</a:t>
            </a:r>
          </a:p>
          <a:p>
            <a:pPr lvl="1"/>
            <a:r>
              <a:rPr lang="en-US" dirty="0"/>
              <a:t>Creates or replaces the requested resource</a:t>
            </a:r>
          </a:p>
          <a:p>
            <a:r>
              <a:rPr lang="en-US" dirty="0"/>
              <a:t>DELETE</a:t>
            </a:r>
          </a:p>
          <a:p>
            <a:pPr lvl="1"/>
            <a:r>
              <a:rPr lang="en-US" dirty="0"/>
              <a:t>Used to remove the requested resource</a:t>
            </a:r>
          </a:p>
          <a:p>
            <a:r>
              <a:rPr lang="en-US" dirty="0"/>
              <a:t>HEAD</a:t>
            </a:r>
          </a:p>
          <a:p>
            <a:pPr lvl="1"/>
            <a:r>
              <a:rPr lang="en-US" dirty="0"/>
              <a:t>Retrieves the headers for a resource only and ignores the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7544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1D42-0692-F7C7-6D57-E94382C2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URL Analysis-HTTP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F6A4D-B2B7-C38E-BAF5-87E5A481F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submitted via a URL is delimited by the (?) character</a:t>
            </a:r>
          </a:p>
          <a:p>
            <a:r>
              <a:rPr lang="en-US" dirty="0"/>
              <a:t>Query Parameters</a:t>
            </a:r>
          </a:p>
          <a:p>
            <a:pPr lvl="1"/>
            <a:r>
              <a:rPr lang="en-US" dirty="0"/>
              <a:t>Usually formatted as one or more name=value pairs with ampersands (&amp;) delimiting each pair</a:t>
            </a:r>
          </a:p>
          <a:p>
            <a:r>
              <a:rPr lang="en-US" dirty="0"/>
              <a:t>A (#) is used to indicate a fragment or anchor ID and it’s not processed by</a:t>
            </a:r>
          </a:p>
          <a:p>
            <a:r>
              <a:rPr lang="en-US" dirty="0"/>
              <a:t>the webserver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2628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BB9A-73A7-B7C8-C033-1DA2C35E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Response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D224-4340-D553-BADC-8E34B82A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header value returned by a server when a client requests a URL</a:t>
            </a:r>
          </a:p>
          <a:p>
            <a:r>
              <a:rPr lang="en-US" dirty="0"/>
              <a:t>Codes</a:t>
            </a:r>
          </a:p>
          <a:p>
            <a:pPr lvl="1"/>
            <a:r>
              <a:rPr lang="en-US" dirty="0"/>
              <a:t>200</a:t>
            </a:r>
          </a:p>
          <a:p>
            <a:pPr lvl="2"/>
            <a:r>
              <a:rPr lang="en-US" dirty="0"/>
              <a:t>Indicates a successful GET or POST request (OK)</a:t>
            </a:r>
          </a:p>
          <a:p>
            <a:pPr lvl="1"/>
            <a:r>
              <a:rPr lang="en-US" dirty="0"/>
              <a:t>201</a:t>
            </a:r>
          </a:p>
          <a:p>
            <a:pPr lvl="2"/>
            <a:r>
              <a:rPr lang="en-US" dirty="0"/>
              <a:t>Indicates where a PUT request has succeeded in creating a resource</a:t>
            </a:r>
          </a:p>
          <a:p>
            <a:pPr lvl="1"/>
            <a:r>
              <a:rPr lang="en-US" dirty="0"/>
              <a:t>3xx</a:t>
            </a:r>
          </a:p>
          <a:p>
            <a:pPr lvl="2"/>
            <a:r>
              <a:rPr lang="en-US" dirty="0"/>
              <a:t>Any code in this range indicates that a redirect has occurred by the server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60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B02E-14CF-3E45-BE92-8E948917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Response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68C3A-8065-DBBB-7F79-BFAB0A32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4xx</a:t>
            </a:r>
          </a:p>
          <a:p>
            <a:pPr lvl="1"/>
            <a:r>
              <a:rPr lang="en-US" dirty="0"/>
              <a:t>Any code in this range indicates an error in the client request</a:t>
            </a:r>
          </a:p>
          <a:p>
            <a:pPr lvl="1"/>
            <a:r>
              <a:rPr lang="en-US" dirty="0"/>
              <a:t>400</a:t>
            </a:r>
          </a:p>
          <a:p>
            <a:pPr lvl="2"/>
            <a:r>
              <a:rPr lang="en-US" dirty="0"/>
              <a:t>Indicates that a request could not be parsed by the server</a:t>
            </a:r>
          </a:p>
          <a:p>
            <a:pPr lvl="1"/>
            <a:r>
              <a:rPr lang="en-US" dirty="0"/>
              <a:t>401</a:t>
            </a:r>
          </a:p>
          <a:p>
            <a:pPr lvl="2"/>
            <a:r>
              <a:rPr lang="en-US" dirty="0"/>
              <a:t>Indicates that a request did not supply authentication credentials</a:t>
            </a:r>
          </a:p>
          <a:p>
            <a:pPr lvl="1"/>
            <a:r>
              <a:rPr lang="en-US" dirty="0"/>
              <a:t>403</a:t>
            </a:r>
          </a:p>
          <a:p>
            <a:pPr lvl="2"/>
            <a:r>
              <a:rPr lang="en-US" dirty="0"/>
              <a:t>Indicates that a request did not have sufficient permissions</a:t>
            </a:r>
          </a:p>
          <a:p>
            <a:pPr lvl="1"/>
            <a:r>
              <a:rPr lang="en-US" dirty="0"/>
              <a:t>404</a:t>
            </a:r>
          </a:p>
          <a:p>
            <a:pPr lvl="2"/>
            <a:r>
              <a:rPr lang="en-US" dirty="0"/>
              <a:t>Indicates that a client has requested a non-existent resource</a:t>
            </a:r>
          </a:p>
          <a:p>
            <a:pPr marL="128016" lvl="1" indent="0">
              <a:buNone/>
            </a:pPr>
            <a:r>
              <a:rPr lang="en-US" dirty="0"/>
              <a:t>5xx</a:t>
            </a:r>
          </a:p>
          <a:p>
            <a:pPr lvl="1"/>
            <a:r>
              <a:rPr lang="en-US" dirty="0"/>
              <a:t>Any code in this range indicates a server-side issue</a:t>
            </a:r>
          </a:p>
          <a:p>
            <a:pPr lvl="1"/>
            <a:r>
              <a:rPr lang="en-US" dirty="0"/>
              <a:t>500</a:t>
            </a:r>
          </a:p>
          <a:p>
            <a:pPr lvl="2"/>
            <a:r>
              <a:rPr lang="en-US" dirty="0"/>
              <a:t>Indicates a general error on the server-side of the application</a:t>
            </a:r>
          </a:p>
          <a:p>
            <a:pPr lvl="1"/>
            <a:r>
              <a:rPr lang="en-US" dirty="0"/>
              <a:t>502</a:t>
            </a:r>
          </a:p>
          <a:p>
            <a:pPr lvl="2"/>
            <a:r>
              <a:rPr lang="en-US" dirty="0"/>
              <a:t>Indicates a bad gateway has occurred when the server is acting as a proxy</a:t>
            </a:r>
          </a:p>
          <a:p>
            <a:pPr lvl="1"/>
            <a:r>
              <a:rPr lang="en-US" dirty="0"/>
              <a:t>503</a:t>
            </a:r>
          </a:p>
          <a:p>
            <a:pPr lvl="2"/>
            <a:r>
              <a:rPr lang="en-US" dirty="0"/>
              <a:t>Indicates an overloading of the server is causing service unavailability</a:t>
            </a:r>
          </a:p>
          <a:p>
            <a:pPr lvl="1"/>
            <a:r>
              <a:rPr lang="en-US" dirty="0"/>
              <a:t>504</a:t>
            </a:r>
          </a:p>
          <a:p>
            <a:pPr lvl="2"/>
            <a:r>
              <a:rPr lang="en-US" dirty="0"/>
              <a:t>Indicates a gateway timeout which means there’s an issue with the upstream server</a:t>
            </a:r>
            <a:endParaRPr lang="en-IN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34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1C15-C380-6EC5-0C63-6D6533D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Percent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C0A5-C55E-B99C-1B31-642A0101F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mechanism to encode 8-bit characters that have specific meaning in the context of URLs, also known as URL encoding</a:t>
            </a:r>
          </a:p>
          <a:p>
            <a:r>
              <a:rPr lang="en-US" dirty="0"/>
              <a:t>Unreserved Characters</a:t>
            </a:r>
          </a:p>
          <a:p>
            <a:pPr lvl="1"/>
            <a:r>
              <a:rPr lang="en-US" dirty="0"/>
              <a:t>a-z, A-Z, 0-9, (-), (.), (_), (~)</a:t>
            </a:r>
          </a:p>
          <a:p>
            <a:r>
              <a:rPr lang="en-US" dirty="0"/>
              <a:t>Reserved Characters</a:t>
            </a:r>
          </a:p>
          <a:p>
            <a:pPr lvl="1"/>
            <a:r>
              <a:rPr lang="en-US" dirty="0"/>
              <a:t>(:), (/), (?), (#), ([), (]), (@), (!), ($), (&amp;), (‘), ((), ()), (*), (+), (,), (;), (=)</a:t>
            </a:r>
          </a:p>
          <a:p>
            <a:r>
              <a:rPr lang="en-US" dirty="0"/>
              <a:t>A URL cannot contain unsafe characters</a:t>
            </a:r>
          </a:p>
          <a:p>
            <a:pPr lvl="1"/>
            <a:r>
              <a:rPr lang="en-US" dirty="0"/>
              <a:t>Null string termination, carriage return, line feed, end of file, tab, space, and (\), (&lt;), (&gt;), ({), (})</a:t>
            </a:r>
          </a:p>
          <a:p>
            <a:r>
              <a:rPr lang="en-US" dirty="0"/>
              <a:t>Percent encoding allows a user-agent to submit any safe or unsafe character (or binary data) to the server within the URL</a:t>
            </a:r>
          </a:p>
          <a:p>
            <a:r>
              <a:rPr lang="en-US" dirty="0"/>
              <a:t>Warning</a:t>
            </a:r>
          </a:p>
          <a:p>
            <a:pPr lvl="1"/>
            <a:r>
              <a:rPr lang="en-US" dirty="0"/>
              <a:t>Percent encoding can be misused to obfuscate the nature of a URL (encoding unreserved characters) and submit malicious input as a script or binary or to perform directory traversal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146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D3AE1-42D3-B4AC-A506-494CB66A8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7004" y="2286000"/>
            <a:ext cx="4714130" cy="4022725"/>
          </a:xfrm>
        </p:spPr>
      </p:pic>
    </p:spTree>
    <p:extLst>
      <p:ext uri="{BB962C8B-B14F-4D97-AF65-F5344CB8AC3E}">
        <p14:creationId xmlns:p14="http://schemas.microsoft.com/office/powerpoint/2010/main" val="947280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D380-7484-4BF6-7CAF-071579AC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Cryptographic Flaws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856A1-2079-722F-B1F7-4A3BF4C25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Cryptographic Inspection</a:t>
            </a:r>
          </a:p>
          <a:p>
            <a:pPr lvl="1"/>
            <a:r>
              <a:rPr lang="en-US" dirty="0"/>
              <a:t>Checks validity of certificates or potential vulnerabilities to exploit within the target servers</a:t>
            </a:r>
          </a:p>
          <a:p>
            <a:r>
              <a:rPr lang="en-US" dirty="0"/>
              <a:t>Cipher Suite</a:t>
            </a:r>
          </a:p>
          <a:p>
            <a:pPr lvl="1"/>
            <a:r>
              <a:rPr lang="en-US" dirty="0"/>
              <a:t>Defines the algorithm supported by the client and server when requesting to use encryption and hashing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ECDHE_RSA_AES128_GCM_SHA256</a:t>
            </a:r>
          </a:p>
          <a:p>
            <a:pPr lvl="2"/>
            <a:r>
              <a:rPr lang="en-US" dirty="0"/>
              <a:t>TLS_AES_256_GCM_SHA384</a:t>
            </a:r>
          </a:p>
          <a:p>
            <a:pPr lvl="1"/>
            <a:r>
              <a:rPr lang="en-US" dirty="0"/>
              <a:t>Cybersecurity professionals need to understand how to read these cipher suites</a:t>
            </a:r>
          </a:p>
          <a:p>
            <a:r>
              <a:rPr lang="en-US" dirty="0"/>
              <a:t>To test a web server to see its cipher suite, visit ssllabs.com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509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9AE9-28C4-CB79-A9E1-90EC78CF8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93889"/>
            <a:ext cx="9720073" cy="5715471"/>
          </a:xfrm>
        </p:spPr>
        <p:txBody>
          <a:bodyPr/>
          <a:lstStyle/>
          <a:p>
            <a:r>
              <a:rPr lang="en-US" dirty="0"/>
              <a:t>Passive Reconnaissance</a:t>
            </a:r>
          </a:p>
          <a:p>
            <a:pPr lvl="1"/>
            <a:r>
              <a:rPr lang="en-US" dirty="0"/>
              <a:t>Attempts to gain information about targeted computers and networks without actively engaging with those systems</a:t>
            </a:r>
          </a:p>
          <a:p>
            <a:pPr lvl="2"/>
            <a:r>
              <a:rPr lang="en-US" dirty="0"/>
              <a:t>Online research</a:t>
            </a:r>
          </a:p>
          <a:p>
            <a:pPr lvl="2"/>
            <a:r>
              <a:rPr lang="en-US" dirty="0"/>
              <a:t>Social engineering</a:t>
            </a:r>
          </a:p>
          <a:p>
            <a:pPr lvl="2"/>
            <a:r>
              <a:rPr lang="en-US" dirty="0"/>
              <a:t>Dumpster diving</a:t>
            </a:r>
          </a:p>
          <a:p>
            <a:pPr lvl="2"/>
            <a:r>
              <a:rPr lang="en-US" dirty="0"/>
              <a:t>Email harvesting</a:t>
            </a:r>
          </a:p>
          <a:p>
            <a:r>
              <a:rPr lang="en-US" dirty="0"/>
              <a:t>Gather and catalog all reconnaissance findings for others to review and use</a:t>
            </a:r>
          </a:p>
          <a:p>
            <a:r>
              <a:rPr lang="en-US" dirty="0"/>
              <a:t>Large penetration testing teams often assign different roles to different members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79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2CC9D-82A9-41E1-2391-5F6038C03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786384"/>
            <a:ext cx="9720073" cy="5522976"/>
          </a:xfrm>
        </p:spPr>
        <p:txBody>
          <a:bodyPr>
            <a:normAutofit/>
          </a:bodyPr>
          <a:lstStyle/>
          <a:p>
            <a:r>
              <a:rPr lang="en-US" dirty="0"/>
              <a:t>Encryption Algorithms</a:t>
            </a:r>
          </a:p>
          <a:p>
            <a:pPr lvl="1"/>
            <a:r>
              <a:rPr lang="en-US" dirty="0"/>
              <a:t>ChaCha20</a:t>
            </a:r>
          </a:p>
          <a:p>
            <a:pPr lvl="1"/>
            <a:r>
              <a:rPr lang="en-US" dirty="0"/>
              <a:t>RSA</a:t>
            </a:r>
          </a:p>
          <a:p>
            <a:pPr lvl="1"/>
            <a:r>
              <a:rPr lang="en-US" dirty="0"/>
              <a:t>AES</a:t>
            </a:r>
          </a:p>
          <a:p>
            <a:pPr lvl="1"/>
            <a:r>
              <a:rPr lang="en-US" dirty="0"/>
              <a:t>GCM</a:t>
            </a:r>
          </a:p>
          <a:p>
            <a:pPr lvl="1"/>
            <a:r>
              <a:rPr lang="en-US" dirty="0"/>
              <a:t>CBC</a:t>
            </a:r>
          </a:p>
          <a:p>
            <a:r>
              <a:rPr lang="en-US" dirty="0"/>
              <a:t>SSL 2 and SSL 3 are now considered insecure</a:t>
            </a:r>
          </a:p>
          <a:p>
            <a:r>
              <a:rPr lang="en-US" dirty="0"/>
              <a:t>Digital Certificates</a:t>
            </a:r>
          </a:p>
          <a:p>
            <a:pPr lvl="1"/>
            <a:r>
              <a:rPr lang="en-US" dirty="0"/>
              <a:t>Falsified digital certificates can also be used to trick the target organization’s users</a:t>
            </a:r>
          </a:p>
          <a:p>
            <a:pPr lvl="1"/>
            <a:r>
              <a:rPr lang="en-US" dirty="0"/>
              <a:t>Identify other potential targets or servers in digital certificate fields</a:t>
            </a:r>
          </a:p>
          <a:p>
            <a:pPr lvl="2"/>
            <a:r>
              <a:rPr lang="en-US" dirty="0"/>
              <a:t>Subject Alternative Name (SAN) Field</a:t>
            </a:r>
          </a:p>
          <a:p>
            <a:pPr lvl="3"/>
            <a:r>
              <a:rPr lang="en-US" dirty="0"/>
              <a:t>Allows the use of digital certificates with other domains in addition to the main domain</a:t>
            </a:r>
          </a:p>
          <a:p>
            <a:pPr lvl="2"/>
            <a:r>
              <a:rPr lang="en-US" dirty="0"/>
              <a:t>Wildcard</a:t>
            </a:r>
          </a:p>
          <a:p>
            <a:pPr lvl="3"/>
            <a:r>
              <a:rPr lang="en-US" dirty="0"/>
              <a:t>Allows the use of the same public key certificate and have it displayed as valid across all subdomains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605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6DF83-E552-8B40-7D46-D41247D0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740664"/>
            <a:ext cx="9720073" cy="5568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revoked certificate affects all other subdomains</a:t>
            </a:r>
          </a:p>
          <a:p>
            <a:r>
              <a:rPr lang="en-US" dirty="0"/>
              <a:t>Look into the SAN field or the Wildcard to check for other domains or subdomains</a:t>
            </a:r>
          </a:p>
          <a:p>
            <a:r>
              <a:rPr lang="en-US" dirty="0"/>
              <a:t>Certificate Revocation List (CRL)</a:t>
            </a:r>
          </a:p>
          <a:p>
            <a:pPr lvl="1"/>
            <a:r>
              <a:rPr lang="en-US" dirty="0"/>
              <a:t>An online list of digital certificates revoked by the certificate authority</a:t>
            </a:r>
          </a:p>
          <a:p>
            <a:r>
              <a:rPr lang="en-US" dirty="0"/>
              <a:t>Online Certificate Status Protocol (OCSP)</a:t>
            </a:r>
          </a:p>
          <a:p>
            <a:pPr lvl="1"/>
            <a:r>
              <a:rPr lang="en-US" dirty="0"/>
              <a:t>Determines the revocation status of a digital certificate using its serial number</a:t>
            </a:r>
          </a:p>
          <a:p>
            <a:pPr lvl="1"/>
            <a:r>
              <a:rPr lang="en-US" dirty="0"/>
              <a:t>OCSP Responder</a:t>
            </a:r>
          </a:p>
          <a:p>
            <a:r>
              <a:rPr lang="en-US" dirty="0"/>
              <a:t>With CRL and OCSP, the client validates the certificate</a:t>
            </a:r>
          </a:p>
          <a:p>
            <a:r>
              <a:rPr lang="en-US" dirty="0"/>
              <a:t>Certificate Pinning</a:t>
            </a:r>
          </a:p>
          <a:p>
            <a:pPr lvl="1"/>
            <a:r>
              <a:rPr lang="en-US" dirty="0"/>
              <a:t>A method of trusting digital certificates that bypass the CA hierarchy and chain of trust</a:t>
            </a:r>
          </a:p>
          <a:p>
            <a:pPr lvl="1"/>
            <a:r>
              <a:rPr lang="en-US" dirty="0"/>
              <a:t>HTTP Public Key Pinning</a:t>
            </a:r>
          </a:p>
          <a:p>
            <a:pPr lvl="2"/>
            <a:r>
              <a:rPr lang="en-US" dirty="0"/>
              <a:t>allows a website to resist impersonation attacks</a:t>
            </a:r>
          </a:p>
          <a:p>
            <a:r>
              <a:rPr lang="en-US" dirty="0"/>
              <a:t>Certificate Stapling</a:t>
            </a:r>
          </a:p>
          <a:p>
            <a:pPr lvl="1"/>
            <a:r>
              <a:rPr lang="en-US" dirty="0"/>
              <a:t>Allows a web server to perform certificate status check</a:t>
            </a:r>
          </a:p>
          <a:p>
            <a:pPr lvl="1"/>
            <a:r>
              <a:rPr lang="en-US" dirty="0"/>
              <a:t>Eliminates the need for additional connection at the time of the request</a:t>
            </a:r>
          </a:p>
          <a:p>
            <a:r>
              <a:rPr lang="en-US" dirty="0"/>
              <a:t>HTTP Strict Transport Security (HSTS)</a:t>
            </a:r>
          </a:p>
          <a:p>
            <a:pPr lvl="1"/>
            <a:r>
              <a:rPr lang="en-US" dirty="0"/>
              <a:t>Allows a web server to notify web browsers to only request using HTTPS and not HTTP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5800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4EE26-3D7E-11AE-B158-94E4DD85A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48056"/>
            <a:ext cx="9720073" cy="58613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CWE &amp; CVE</a:t>
            </a:r>
          </a:p>
          <a:p>
            <a:pPr lvl="1"/>
            <a:r>
              <a:rPr lang="en-US" dirty="0"/>
              <a:t>A penetration tester needs to keep updated with the latest techniques and vulnerabilities</a:t>
            </a:r>
          </a:p>
          <a:p>
            <a:pPr lvl="1"/>
            <a:r>
              <a:rPr lang="en-US" dirty="0"/>
              <a:t>CVEs</a:t>
            </a:r>
          </a:p>
          <a:p>
            <a:pPr lvl="1"/>
            <a:r>
              <a:rPr lang="en-US" dirty="0"/>
              <a:t>CWEs</a:t>
            </a:r>
          </a:p>
          <a:p>
            <a:pPr lvl="1"/>
            <a:r>
              <a:rPr lang="en-US" dirty="0"/>
              <a:t>Security Blogs</a:t>
            </a:r>
          </a:p>
          <a:p>
            <a:pPr lvl="1"/>
            <a:r>
              <a:rPr lang="en-US" dirty="0"/>
              <a:t>Podcasts</a:t>
            </a:r>
          </a:p>
          <a:p>
            <a:r>
              <a:rPr lang="en-US" dirty="0"/>
              <a:t>Computer Emergency Response Team (CERT) - cisa.gov/</a:t>
            </a:r>
            <a:r>
              <a:rPr lang="en-US" dirty="0" err="1"/>
              <a:t>uscert</a:t>
            </a:r>
            <a:endParaRPr lang="en-US" dirty="0"/>
          </a:p>
          <a:p>
            <a:pPr lvl="1"/>
            <a:r>
              <a:rPr lang="en-US" dirty="0"/>
              <a:t>Maintained by the United States federal government and lists all of the different known vulnerabilities that they have identified in the wild as well as those self-reported by industry partners</a:t>
            </a:r>
          </a:p>
          <a:p>
            <a:r>
              <a:rPr lang="en-US" dirty="0"/>
              <a:t>JPCERT - jpcert.or.jp</a:t>
            </a:r>
          </a:p>
          <a:p>
            <a:pPr lvl="1"/>
            <a:r>
              <a:rPr lang="en-US" dirty="0"/>
              <a:t>Japan’s version of the Computer Emergency Response Team</a:t>
            </a:r>
          </a:p>
          <a:p>
            <a:r>
              <a:rPr lang="en-US" dirty="0"/>
              <a:t>National Vulnerability Database (NVD) - nvd.nist.gov</a:t>
            </a:r>
          </a:p>
          <a:p>
            <a:pPr lvl="1"/>
            <a:r>
              <a:rPr lang="en-US" dirty="0"/>
              <a:t>Provided by the National Institute for Standards and Technology (NIST) which displays all of the latest vulnerabilities and assigns them each a CVE number</a:t>
            </a:r>
          </a:p>
          <a:p>
            <a:r>
              <a:rPr lang="en-US" dirty="0"/>
              <a:t>Common Vulnerabilities and Exposures (CVE) - cve.org</a:t>
            </a:r>
          </a:p>
          <a:p>
            <a:pPr lvl="1"/>
            <a:r>
              <a:rPr lang="en-US" dirty="0"/>
              <a:t>Common database used worldwide that references known vulnerabilities</a:t>
            </a:r>
          </a:p>
          <a:p>
            <a:r>
              <a:rPr lang="en-US" dirty="0"/>
              <a:t>Common Weakness Enumeration (CWE) – cwe.mitre.org</a:t>
            </a:r>
          </a:p>
          <a:p>
            <a:pPr lvl="1"/>
            <a:r>
              <a:rPr lang="en-US" dirty="0"/>
              <a:t>A community-developed list of the different types of software weaknesses and the details of those weaknesses</a:t>
            </a:r>
          </a:p>
          <a:p>
            <a:r>
              <a:rPr lang="en-US" dirty="0"/>
              <a:t>Common Attack Pattern Enumeration and Classification (CAPEC) - capec.mitre.org</a:t>
            </a:r>
          </a:p>
          <a:p>
            <a:pPr lvl="1"/>
            <a:r>
              <a:rPr lang="en-US" dirty="0"/>
              <a:t>Help to understand and identify a particular attack so that security researchers may better understand the different attack patterns</a:t>
            </a:r>
          </a:p>
          <a:p>
            <a:r>
              <a:rPr lang="en-US" dirty="0"/>
              <a:t>Full Disclosure</a:t>
            </a:r>
          </a:p>
          <a:p>
            <a:pPr lvl="1"/>
            <a:r>
              <a:rPr lang="en-US" dirty="0"/>
              <a:t>a mailing list from the makers of Nmap</a:t>
            </a:r>
          </a:p>
          <a:p>
            <a:r>
              <a:rPr lang="en-US" dirty="0"/>
              <a:t>Understand the key terms like CVE and CWE and how they may link a vulnerability to a potential exploit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8498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242C-8522-C98A-68DD-33723B8F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Active Reconnaissance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F40FE-90AA-3B9C-08D0-E1CA9AFA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Scanning and Enumeration</a:t>
            </a:r>
          </a:p>
          <a:p>
            <a:r>
              <a:rPr lang="en-US" dirty="0"/>
              <a:t>Scanning</a:t>
            </a:r>
          </a:p>
          <a:p>
            <a:pPr lvl="1"/>
            <a:r>
              <a:rPr lang="en-US" dirty="0"/>
              <a:t>Actively connecting to a system and getting a response to identify hosts, opens ports, services, users, domain names, and URLs used by a given organization</a:t>
            </a:r>
          </a:p>
          <a:p>
            <a:pPr lvl="2"/>
            <a:r>
              <a:rPr lang="en-US" dirty="0"/>
              <a:t>Discovery Scan</a:t>
            </a:r>
          </a:p>
          <a:p>
            <a:pPr lvl="2"/>
            <a:r>
              <a:rPr lang="en-US" dirty="0"/>
              <a:t>Ping Scan</a:t>
            </a:r>
          </a:p>
          <a:p>
            <a:pPr lvl="3"/>
            <a:r>
              <a:rPr lang="en-US" dirty="0"/>
              <a:t>Identifies what hosts are online in a given network</a:t>
            </a:r>
          </a:p>
          <a:p>
            <a:pPr lvl="2"/>
            <a:r>
              <a:rPr lang="en-US" dirty="0"/>
              <a:t>Port Scan</a:t>
            </a:r>
          </a:p>
          <a:p>
            <a:pPr lvl="2"/>
            <a:r>
              <a:rPr lang="en-US" dirty="0"/>
              <a:t>Identifies whether the ports on those hosts are open or closed</a:t>
            </a:r>
          </a:p>
          <a:p>
            <a:pPr lvl="2"/>
            <a:r>
              <a:rPr lang="en-US" dirty="0"/>
              <a:t>Enumeration</a:t>
            </a:r>
          </a:p>
          <a:p>
            <a:pPr lvl="3"/>
            <a:r>
              <a:rPr lang="en-US" dirty="0"/>
              <a:t>Enumeration digs deep into target systems and links identified components into known vulnerabilities</a:t>
            </a:r>
          </a:p>
          <a:p>
            <a:pPr lvl="2"/>
            <a:r>
              <a:rPr lang="en-US" dirty="0"/>
              <a:t>Nmap/</a:t>
            </a:r>
            <a:r>
              <a:rPr lang="en-US" dirty="0" err="1"/>
              <a:t>Zenmap</a:t>
            </a:r>
            <a:endParaRPr lang="en-US" dirty="0"/>
          </a:p>
          <a:p>
            <a:pPr lvl="3"/>
            <a:r>
              <a:rPr lang="en-US" dirty="0"/>
              <a:t>Nmap</a:t>
            </a:r>
          </a:p>
          <a:p>
            <a:pPr lvl="4"/>
            <a:r>
              <a:rPr lang="en-US" dirty="0"/>
              <a:t>Requires exact syntax</a:t>
            </a:r>
          </a:p>
          <a:p>
            <a:pPr lvl="3"/>
            <a:r>
              <a:rPr lang="en-US" dirty="0" err="1"/>
              <a:t>Zenmap</a:t>
            </a:r>
            <a:endParaRPr lang="en-US" dirty="0"/>
          </a:p>
          <a:p>
            <a:pPr lvl="4"/>
            <a:r>
              <a:rPr lang="en-US" dirty="0"/>
              <a:t>Provides dropdown menu</a:t>
            </a:r>
          </a:p>
          <a:p>
            <a:pPr lvl="3"/>
            <a:r>
              <a:rPr lang="en-US" dirty="0"/>
              <a:t>Ping scan</a:t>
            </a:r>
          </a:p>
          <a:p>
            <a:pPr lvl="3"/>
            <a:r>
              <a:rPr lang="en-US" dirty="0"/>
              <a:t>Quick scan</a:t>
            </a:r>
          </a:p>
          <a:p>
            <a:pPr lvl="3"/>
            <a:r>
              <a:rPr lang="en-US" dirty="0"/>
              <a:t>Intense scan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8750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A20C-2379-B743-6A88-16446EA5A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704088"/>
            <a:ext cx="9720073" cy="5605272"/>
          </a:xfrm>
        </p:spPr>
        <p:txBody>
          <a:bodyPr>
            <a:normAutofit/>
          </a:bodyPr>
          <a:lstStyle/>
          <a:p>
            <a:r>
              <a:rPr lang="en-US" dirty="0"/>
              <a:t>Fingerprinting</a:t>
            </a:r>
          </a:p>
          <a:p>
            <a:pPr lvl="1"/>
            <a:r>
              <a:rPr lang="en-US" dirty="0"/>
              <a:t>The identification of an operating system, a service, or a specific software version that is in use by a host, a system, or a network</a:t>
            </a:r>
          </a:p>
          <a:p>
            <a:r>
              <a:rPr lang="en-US" dirty="0"/>
              <a:t>Banner Grabbing</a:t>
            </a:r>
          </a:p>
          <a:p>
            <a:pPr lvl="1"/>
            <a:r>
              <a:rPr lang="en-US" dirty="0"/>
              <a:t>Using a program like </a:t>
            </a:r>
            <a:r>
              <a:rPr lang="en-US" dirty="0" err="1"/>
              <a:t>Netcat</a:t>
            </a:r>
            <a:r>
              <a:rPr lang="en-US" dirty="0"/>
              <a:t>, </a:t>
            </a:r>
            <a:r>
              <a:rPr lang="en-US" dirty="0" err="1"/>
              <a:t>wget</a:t>
            </a:r>
            <a:r>
              <a:rPr lang="en-US" dirty="0"/>
              <a:t>, or telnet to connect to a given port that is running a service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dirty="0"/>
              <a:t>More generic</a:t>
            </a:r>
          </a:p>
          <a:p>
            <a:pPr lvl="1"/>
            <a:r>
              <a:rPr lang="en-US" dirty="0"/>
              <a:t>Enumeration</a:t>
            </a:r>
          </a:p>
          <a:p>
            <a:pPr lvl="2"/>
            <a:r>
              <a:rPr lang="en-US" dirty="0"/>
              <a:t>More in depth</a:t>
            </a:r>
          </a:p>
          <a:p>
            <a:pPr lvl="1"/>
            <a:r>
              <a:rPr lang="en-US" dirty="0"/>
              <a:t>Fingerprinting</a:t>
            </a:r>
          </a:p>
          <a:p>
            <a:pPr lvl="2"/>
            <a:r>
              <a:rPr lang="en-US" dirty="0"/>
              <a:t>Most detailed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7465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1D5C-A8A5-E640-40B1-F652665B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Enumeration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0FBE-11FC-BE73-1102-1BE282DAE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Host</a:t>
            </a:r>
          </a:p>
          <a:p>
            <a:pPr lvl="1"/>
            <a:r>
              <a:rPr lang="en-US" dirty="0"/>
              <a:t>Any server, workstation, client, which can also include mobile devices, tablets, and IoT devices, or even a networking device like a switch, router, or access point</a:t>
            </a:r>
          </a:p>
          <a:p>
            <a:pPr lvl="1"/>
            <a:r>
              <a:rPr lang="en-US" dirty="0"/>
              <a:t>We can enumerate the hosts using command line-based Windows tools to learn more about the target network</a:t>
            </a:r>
          </a:p>
          <a:p>
            <a:pPr lvl="1"/>
            <a:r>
              <a:rPr lang="en-US" dirty="0"/>
              <a:t>Living off the land</a:t>
            </a:r>
          </a:p>
          <a:p>
            <a:pPr lvl="2"/>
            <a:r>
              <a:rPr lang="en-US" dirty="0"/>
              <a:t>Using the default tools available on a regular user's workstation</a:t>
            </a:r>
          </a:p>
          <a:p>
            <a:pPr lvl="1"/>
            <a:r>
              <a:rPr lang="en-US" dirty="0"/>
              <a:t>Commands</a:t>
            </a:r>
          </a:p>
          <a:p>
            <a:pPr lvl="2"/>
            <a:r>
              <a:rPr lang="en-US" dirty="0"/>
              <a:t>net</a:t>
            </a:r>
          </a:p>
          <a:p>
            <a:pPr lvl="3"/>
            <a:r>
              <a:rPr lang="en-US" dirty="0"/>
              <a:t>A suite of tools that can be used to perform operations on groups, users, account policies, network shares, and more</a:t>
            </a:r>
          </a:p>
          <a:p>
            <a:pPr lvl="2"/>
            <a:r>
              <a:rPr lang="en-US" dirty="0" err="1"/>
              <a:t>arp</a:t>
            </a:r>
            <a:endParaRPr lang="en-US" dirty="0"/>
          </a:p>
          <a:p>
            <a:pPr lvl="3"/>
            <a:r>
              <a:rPr lang="en-US" dirty="0"/>
              <a:t>Used when enumerating a Windows host</a:t>
            </a:r>
          </a:p>
          <a:p>
            <a:pPr lvl="3"/>
            <a:r>
              <a:rPr lang="en-US" dirty="0"/>
              <a:t>Address Resolution Protocol (ARP) Cache</a:t>
            </a:r>
          </a:p>
          <a:p>
            <a:pPr lvl="4"/>
            <a:r>
              <a:rPr lang="en-US" dirty="0"/>
              <a:t>Provides a list of all the other machine’s MAC addresses that have recently communicated with the host you are currently 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7458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6653-71CA-E869-EBBC-634B9F65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688157"/>
            <a:ext cx="9720073" cy="5621203"/>
          </a:xfrm>
        </p:spPr>
        <p:txBody>
          <a:bodyPr/>
          <a:lstStyle/>
          <a:p>
            <a:r>
              <a:rPr lang="en-US" dirty="0"/>
              <a:t>ipconfig</a:t>
            </a:r>
          </a:p>
          <a:p>
            <a:pPr lvl="1"/>
            <a:r>
              <a:rPr lang="en-US" dirty="0"/>
              <a:t>Determines the IP address of the machine you are currently on</a:t>
            </a:r>
          </a:p>
          <a:p>
            <a:pPr lvl="1"/>
            <a:r>
              <a:rPr lang="en-US" dirty="0"/>
              <a:t>ipconfig /</a:t>
            </a:r>
            <a:r>
              <a:rPr lang="en-US" dirty="0" err="1"/>
              <a:t>displaydns</a:t>
            </a:r>
            <a:endParaRPr lang="en-US" dirty="0"/>
          </a:p>
          <a:p>
            <a:pPr lvl="2"/>
            <a:r>
              <a:rPr lang="en-US" dirty="0"/>
              <a:t>Displays any DNS names that have recently been resolved</a:t>
            </a:r>
          </a:p>
          <a:p>
            <a:r>
              <a:rPr lang="en-US" dirty="0"/>
              <a:t>BASH command line tools for Linux hosts or servers</a:t>
            </a:r>
          </a:p>
          <a:p>
            <a:pPr lvl="1"/>
            <a:r>
              <a:rPr lang="en-US" dirty="0"/>
              <a:t>finger</a:t>
            </a:r>
          </a:p>
          <a:p>
            <a:pPr lvl="2"/>
            <a:r>
              <a:rPr lang="en-US" dirty="0"/>
              <a:t>Used to view a user's home directory, their login, and their current idle time</a:t>
            </a:r>
          </a:p>
          <a:p>
            <a:pPr lvl="1"/>
            <a:r>
              <a:rPr lang="en-US" dirty="0" err="1"/>
              <a:t>uname</a:t>
            </a:r>
            <a:r>
              <a:rPr lang="en-US" dirty="0"/>
              <a:t> -a</a:t>
            </a:r>
          </a:p>
          <a:p>
            <a:pPr lvl="2"/>
            <a:r>
              <a:rPr lang="en-US" dirty="0"/>
              <a:t>Shows the OS’s name, version, and other relevant details displayed to the terminal</a:t>
            </a:r>
          </a:p>
          <a:p>
            <a:pPr lvl="1"/>
            <a:r>
              <a:rPr lang="en-US" dirty="0"/>
              <a:t>env</a:t>
            </a:r>
          </a:p>
          <a:p>
            <a:pPr lvl="2"/>
            <a:r>
              <a:rPr lang="en-US" dirty="0"/>
              <a:t>Gives a list of all of the environment variables on a Linux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884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84D46-1B3B-4A42-C7C9-CB91A584C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782425"/>
            <a:ext cx="9720073" cy="5526935"/>
          </a:xfrm>
        </p:spPr>
        <p:txBody>
          <a:bodyPr>
            <a:normAutofit/>
          </a:bodyPr>
          <a:lstStyle/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Can be enumerated to provide us with additional details about a given host</a:t>
            </a:r>
          </a:p>
          <a:p>
            <a:pPr lvl="1"/>
            <a:r>
              <a:rPr lang="en-US" dirty="0"/>
              <a:t>Conducting an intensive scan using Nmap returns information about the services running on a host’s open ports</a:t>
            </a:r>
          </a:p>
          <a:p>
            <a:r>
              <a:rPr lang="en-US" dirty="0"/>
              <a:t>Domains</a:t>
            </a:r>
          </a:p>
          <a:p>
            <a:pPr lvl="1"/>
            <a:r>
              <a:rPr lang="en-US" dirty="0"/>
              <a:t>Active Directory (AD)</a:t>
            </a:r>
          </a:p>
          <a:p>
            <a:pPr lvl="2"/>
            <a:r>
              <a:rPr lang="en-US" dirty="0"/>
              <a:t>A database that stores, organizes, and enables access to other objects under its control</a:t>
            </a:r>
          </a:p>
          <a:p>
            <a:pPr lvl="1"/>
            <a:r>
              <a:rPr lang="en-US" dirty="0"/>
              <a:t>Many Windows attacks rely on trying to bypass the Kerberos authentication in a domain environment</a:t>
            </a:r>
          </a:p>
          <a:p>
            <a:pPr lvl="2"/>
            <a:r>
              <a:rPr lang="en-US" dirty="0"/>
              <a:t>The first domain is always considered the root domain</a:t>
            </a:r>
          </a:p>
          <a:p>
            <a:pPr lvl="3"/>
            <a:r>
              <a:rPr lang="en-US" dirty="0"/>
              <a:t>Domains or subdomains underneath the root domain are considered children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6266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703E-4B3C-AA47-1824-797C90D1A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678730"/>
            <a:ext cx="9720073" cy="5630630"/>
          </a:xfrm>
        </p:spPr>
        <p:txBody>
          <a:bodyPr>
            <a:normAutofit/>
          </a:bodyPr>
          <a:lstStyle/>
          <a:p>
            <a:r>
              <a:rPr lang="en-US" dirty="0"/>
              <a:t>Organizational Unit (OU)</a:t>
            </a:r>
          </a:p>
          <a:p>
            <a:pPr lvl="1"/>
            <a:r>
              <a:rPr lang="en-US" dirty="0"/>
              <a:t>Used within a domain to group similar objects (i.e., computers, groups, or even users) together</a:t>
            </a:r>
          </a:p>
          <a:p>
            <a:r>
              <a:rPr lang="en-US" dirty="0"/>
              <a:t>User</a:t>
            </a:r>
          </a:p>
          <a:p>
            <a:pPr lvl="1"/>
            <a:r>
              <a:rPr lang="en-US" dirty="0"/>
              <a:t>Used to represent a person or process that will access a given resource in the domain</a:t>
            </a:r>
          </a:p>
          <a:p>
            <a:r>
              <a:rPr lang="en-US" dirty="0"/>
              <a:t>Group</a:t>
            </a:r>
          </a:p>
          <a:p>
            <a:pPr lvl="1"/>
            <a:r>
              <a:rPr lang="en-US" dirty="0"/>
              <a:t>A collection of users</a:t>
            </a:r>
          </a:p>
          <a:p>
            <a:r>
              <a:rPr lang="en-US" dirty="0"/>
              <a:t>Domain Enumeration</a:t>
            </a:r>
          </a:p>
          <a:p>
            <a:pPr lvl="1"/>
            <a:r>
              <a:rPr lang="en-US" dirty="0"/>
              <a:t>PowerShell</a:t>
            </a:r>
          </a:p>
          <a:p>
            <a:pPr lvl="2"/>
            <a:r>
              <a:rPr lang="en-US" dirty="0"/>
              <a:t>Living off the land</a:t>
            </a:r>
          </a:p>
          <a:p>
            <a:pPr lvl="2"/>
            <a:r>
              <a:rPr lang="en-US" dirty="0"/>
              <a:t>Get-</a:t>
            </a:r>
            <a:r>
              <a:rPr lang="en-US" dirty="0" err="1"/>
              <a:t>NetDomain</a:t>
            </a:r>
            <a:endParaRPr lang="en-US" dirty="0"/>
          </a:p>
          <a:p>
            <a:pPr lvl="3"/>
            <a:r>
              <a:rPr lang="en-US" dirty="0"/>
              <a:t>Lists the current logged in user’s domain</a:t>
            </a:r>
          </a:p>
          <a:p>
            <a:pPr lvl="2"/>
            <a:r>
              <a:rPr lang="en-US" dirty="0"/>
              <a:t>Get-</a:t>
            </a:r>
            <a:r>
              <a:rPr lang="en-US" dirty="0" err="1"/>
              <a:t>NetLoggedon</a:t>
            </a:r>
            <a:endParaRPr lang="en-US" dirty="0"/>
          </a:p>
          <a:p>
            <a:pPr lvl="3"/>
            <a:r>
              <a:rPr lang="en-US" dirty="0"/>
              <a:t>Lists of all the users who are logged into a given computer</a:t>
            </a:r>
          </a:p>
          <a:p>
            <a:pPr lvl="1"/>
            <a:r>
              <a:rPr lang="en-US" dirty="0"/>
              <a:t>Nmap, Metasploit</a:t>
            </a:r>
          </a:p>
          <a:p>
            <a:pPr lvl="2"/>
            <a:r>
              <a:rPr lang="en-US" dirty="0"/>
              <a:t>Own 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2757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5E61-B660-3A9E-B837-A276C3306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763571"/>
            <a:ext cx="9720073" cy="5545789"/>
          </a:xfrm>
        </p:spPr>
        <p:txBody>
          <a:bodyPr>
            <a:normAutofit/>
          </a:bodyPr>
          <a:lstStyle/>
          <a:p>
            <a:r>
              <a:rPr lang="en-US" dirty="0"/>
              <a:t>Users</a:t>
            </a:r>
          </a:p>
          <a:p>
            <a:r>
              <a:rPr lang="en-US" dirty="0"/>
              <a:t>Get-</a:t>
            </a:r>
            <a:r>
              <a:rPr lang="en-US" dirty="0" err="1"/>
              <a:t>NetGroupMember</a:t>
            </a:r>
            <a:endParaRPr lang="en-US" dirty="0"/>
          </a:p>
          <a:p>
            <a:pPr lvl="1"/>
            <a:r>
              <a:rPr lang="en-US" dirty="0"/>
              <a:t>Lists the domain members belonging to a given group</a:t>
            </a:r>
          </a:p>
          <a:p>
            <a:r>
              <a:rPr lang="en-US" dirty="0"/>
              <a:t>net user</a:t>
            </a:r>
          </a:p>
          <a:p>
            <a:pPr lvl="1"/>
            <a:r>
              <a:rPr lang="en-US" dirty="0"/>
              <a:t>Lists all the users on the machine</a:t>
            </a:r>
          </a:p>
          <a:p>
            <a:r>
              <a:rPr lang="en-US" dirty="0"/>
              <a:t>net groups</a:t>
            </a:r>
          </a:p>
          <a:p>
            <a:pPr lvl="1"/>
            <a:r>
              <a:rPr lang="en-US" dirty="0"/>
              <a:t>Lists the groups on the machine</a:t>
            </a:r>
          </a:p>
          <a:p>
            <a:r>
              <a:rPr lang="en-US" dirty="0"/>
              <a:t>URLs</a:t>
            </a:r>
          </a:p>
          <a:p>
            <a:pPr lvl="1"/>
            <a:r>
              <a:rPr lang="en-US" dirty="0"/>
              <a:t>You can use various tools to gain more details about the web server or applications running on valid URLs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121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93E79F-CD97-A768-3563-E61829031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509" y="772998"/>
            <a:ext cx="9057159" cy="5535727"/>
          </a:xfrm>
        </p:spPr>
      </p:pic>
    </p:spTree>
    <p:extLst>
      <p:ext uri="{BB962C8B-B14F-4D97-AF65-F5344CB8AC3E}">
        <p14:creationId xmlns:p14="http://schemas.microsoft.com/office/powerpoint/2010/main" val="1113355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7BC9-4138-D43B-0049-FCC78BEF0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43060"/>
            <a:ext cx="9720073" cy="5866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Website Reconnaissance</a:t>
            </a:r>
          </a:p>
          <a:p>
            <a:pPr lvl="1"/>
            <a:r>
              <a:rPr lang="en-US" dirty="0"/>
              <a:t>To conduct website reconnaissance, determine the:</a:t>
            </a:r>
          </a:p>
          <a:p>
            <a:pPr lvl="2"/>
            <a:r>
              <a:rPr lang="en-US" dirty="0"/>
              <a:t>Software</a:t>
            </a:r>
          </a:p>
          <a:p>
            <a:pPr lvl="2"/>
            <a:r>
              <a:rPr lang="en-US" dirty="0"/>
              <a:t>Operating system</a:t>
            </a:r>
          </a:p>
          <a:p>
            <a:pPr lvl="2"/>
            <a:r>
              <a:rPr lang="en-US" dirty="0"/>
              <a:t>Hosting</a:t>
            </a:r>
          </a:p>
          <a:p>
            <a:pPr lvl="2"/>
            <a:r>
              <a:rPr lang="en-US" dirty="0"/>
              <a:t>Resources</a:t>
            </a:r>
          </a:p>
          <a:p>
            <a:pPr lvl="2"/>
            <a:r>
              <a:rPr lang="en-US" dirty="0"/>
              <a:t>Hidden information</a:t>
            </a:r>
          </a:p>
          <a:p>
            <a:pPr lvl="1"/>
            <a:r>
              <a:rPr lang="en-US" dirty="0"/>
              <a:t>Website Build</a:t>
            </a:r>
          </a:p>
          <a:p>
            <a:pPr lvl="2"/>
            <a:r>
              <a:rPr lang="en-US" dirty="0"/>
              <a:t>Programmers</a:t>
            </a:r>
          </a:p>
          <a:p>
            <a:pPr lvl="2"/>
            <a:r>
              <a:rPr lang="en-US" dirty="0"/>
              <a:t>Content Management System (CMS)</a:t>
            </a:r>
          </a:p>
          <a:p>
            <a:pPr lvl="2"/>
            <a:r>
              <a:rPr lang="en-US" dirty="0"/>
              <a:t>Page builder</a:t>
            </a:r>
          </a:p>
          <a:p>
            <a:pPr lvl="1"/>
            <a:r>
              <a:rPr lang="en-US" dirty="0"/>
              <a:t>Identify vulnerabilities that may exist in those frameworks and platforms</a:t>
            </a:r>
          </a:p>
          <a:p>
            <a:pPr lvl="1"/>
            <a:r>
              <a:rPr lang="en-US" dirty="0"/>
              <a:t>Find every page that exists on the website, because any page can hold a vulnerability</a:t>
            </a:r>
          </a:p>
          <a:p>
            <a:r>
              <a:rPr lang="en-US" dirty="0"/>
              <a:t>Website Crawling (Forced Browsing)</a:t>
            </a:r>
          </a:p>
          <a:p>
            <a:pPr lvl="1"/>
            <a:r>
              <a:rPr lang="en-US" dirty="0"/>
              <a:t>The process of systematically attempting to find every page on a given website</a:t>
            </a:r>
          </a:p>
          <a:p>
            <a:pPr lvl="1"/>
            <a:r>
              <a:rPr lang="en-US" dirty="0"/>
              <a:t>Prevention</a:t>
            </a:r>
          </a:p>
          <a:p>
            <a:pPr lvl="2"/>
            <a:r>
              <a:rPr lang="en-US" dirty="0"/>
              <a:t>robots.txt</a:t>
            </a:r>
          </a:p>
          <a:p>
            <a:pPr lvl="3"/>
            <a:r>
              <a:rPr lang="en-US" dirty="0"/>
              <a:t>Used to tell the web crawlers which directories and paths are allowed to be crawled and which should be ignored</a:t>
            </a:r>
          </a:p>
          <a:p>
            <a:pPr lvl="3"/>
            <a:r>
              <a:rPr lang="en-US" dirty="0"/>
              <a:t>Also enable directory permissions in addition to using robots.txt file</a:t>
            </a:r>
          </a:p>
          <a:p>
            <a:pPr lvl="1"/>
            <a:r>
              <a:rPr lang="en-US" dirty="0" err="1"/>
              <a:t>DirBuster</a:t>
            </a:r>
            <a:endParaRPr lang="en-US" dirty="0"/>
          </a:p>
          <a:p>
            <a:pPr lvl="2"/>
            <a:r>
              <a:rPr lang="en-US" dirty="0"/>
              <a:t>A free tool by OWASP that can conduct brute-force web crawling by trying all various combinations of directories and file name to find hidden data</a:t>
            </a:r>
          </a:p>
          <a:p>
            <a:r>
              <a:rPr lang="en-US" dirty="0"/>
              <a:t>Web Scraping/Harvesting/Data Extraction</a:t>
            </a:r>
          </a:p>
          <a:p>
            <a:pPr lvl="1"/>
            <a:r>
              <a:rPr lang="en-US" dirty="0"/>
              <a:t>A technique used for extracting data from websites performed using automation or through manual processes</a:t>
            </a:r>
          </a:p>
          <a:p>
            <a:r>
              <a:rPr lang="en-US" dirty="0"/>
              <a:t>Custom Word List Generator (</a:t>
            </a:r>
            <a:r>
              <a:rPr lang="en-US" dirty="0" err="1"/>
              <a:t>CeWL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Ruby app that can crawl a given URL up to a specified depth and return a list of words that can be used with a password cracker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6484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385C-84E0-B948-6082-57C9D7BF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Detecting and Evading </a:t>
            </a:r>
            <a:r>
              <a:rPr lang="en-IN" dirty="0" err="1"/>
              <a:t>Defenses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DBC42-6E69-79CD-5293-7135CF9DF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156" y="2373312"/>
            <a:ext cx="9267825" cy="3848100"/>
          </a:xfrm>
        </p:spPr>
      </p:pic>
    </p:spTree>
    <p:extLst>
      <p:ext uri="{BB962C8B-B14F-4D97-AF65-F5344CB8AC3E}">
        <p14:creationId xmlns:p14="http://schemas.microsoft.com/office/powerpoint/2010/main" val="3877581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2C707-D8D2-53BD-A3DF-EF6FAAC77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252" y="914400"/>
            <a:ext cx="7172616" cy="5394325"/>
          </a:xfrm>
        </p:spPr>
      </p:pic>
    </p:spTree>
    <p:extLst>
      <p:ext uri="{BB962C8B-B14F-4D97-AF65-F5344CB8AC3E}">
        <p14:creationId xmlns:p14="http://schemas.microsoft.com/office/powerpoint/2010/main" val="1789365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929A7-B1F4-F21E-D045-EC17C56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678730"/>
            <a:ext cx="9720073" cy="5630630"/>
          </a:xfrm>
        </p:spPr>
        <p:txBody>
          <a:bodyPr>
            <a:normAutofit/>
          </a:bodyPr>
          <a:lstStyle/>
          <a:p>
            <a:r>
              <a:rPr lang="en-US" dirty="0"/>
              <a:t>Load Balancer</a:t>
            </a:r>
          </a:p>
          <a:p>
            <a:pPr lvl="1"/>
            <a:r>
              <a:rPr lang="en-US" dirty="0"/>
              <a:t>A core networking solution that distributes traffic across multiple servers inside a server farm</a:t>
            </a:r>
          </a:p>
          <a:p>
            <a:pPr lvl="1"/>
            <a:r>
              <a:rPr lang="en-US" dirty="0"/>
              <a:t>Allows multiple servers to answer as a single server</a:t>
            </a:r>
          </a:p>
          <a:p>
            <a:pPr lvl="1"/>
            <a:r>
              <a:rPr lang="en-US" dirty="0"/>
              <a:t>Load Balancing Detector (LBD)</a:t>
            </a:r>
          </a:p>
          <a:p>
            <a:pPr lvl="2"/>
            <a:r>
              <a:rPr lang="en-US" dirty="0"/>
              <a:t>Determines the presence of a load balancer</a:t>
            </a:r>
          </a:p>
          <a:p>
            <a:pPr lvl="1"/>
            <a:r>
              <a:rPr lang="en-US" dirty="0"/>
              <a:t>Load balancers can throw off scan results with increased false positives or false negatives</a:t>
            </a:r>
          </a:p>
          <a:p>
            <a:r>
              <a:rPr lang="en-US" dirty="0"/>
              <a:t>Firewall</a:t>
            </a:r>
          </a:p>
          <a:p>
            <a:pPr lvl="1"/>
            <a:r>
              <a:rPr lang="en-US" dirty="0"/>
              <a:t>A type of network security device that monitors and filters incoming and outgoing network traffic</a:t>
            </a:r>
          </a:p>
          <a:p>
            <a:pPr lvl="1"/>
            <a:r>
              <a:rPr lang="en-US" dirty="0"/>
              <a:t>Relies on a set of rules known as an access control list (ACL)</a:t>
            </a:r>
          </a:p>
          <a:p>
            <a:pPr lvl="1"/>
            <a:r>
              <a:rPr lang="en-US" dirty="0"/>
              <a:t>Traceroute</a:t>
            </a:r>
          </a:p>
          <a:p>
            <a:pPr lvl="2"/>
            <a:r>
              <a:rPr lang="en-US" dirty="0"/>
              <a:t>Detects if an organization uses firewall</a:t>
            </a:r>
          </a:p>
          <a:p>
            <a:pPr lvl="1"/>
            <a:r>
              <a:rPr lang="en-US" dirty="0" err="1"/>
              <a:t>Firewalk</a:t>
            </a:r>
            <a:endParaRPr lang="en-US" dirty="0"/>
          </a:p>
          <a:p>
            <a:pPr lvl="2"/>
            <a:r>
              <a:rPr lang="en-US" dirty="0"/>
              <a:t>An active reconnaissance tool that tries to determine what layer 4 protocols a given firewall will actually pass past it</a:t>
            </a:r>
          </a:p>
          <a:p>
            <a:pPr lvl="2"/>
            <a:r>
              <a:rPr lang="en-US" dirty="0"/>
              <a:t>Lets you move through the firewall and identify the rule sets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1673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48E5-0290-068E-3CC4-6BA683DCD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37328"/>
            <a:ext cx="9720073" cy="5772032"/>
          </a:xfrm>
        </p:spPr>
        <p:txBody>
          <a:bodyPr>
            <a:normAutofit/>
          </a:bodyPr>
          <a:lstStyle/>
          <a:p>
            <a:r>
              <a:rPr lang="en-US" dirty="0"/>
              <a:t>Web Application Firewall (WAF)</a:t>
            </a:r>
          </a:p>
          <a:p>
            <a:pPr lvl="1"/>
            <a:r>
              <a:rPr lang="en-US" dirty="0"/>
              <a:t>Utilizes specific rule sets to prevent common attacks against web applications, such as cross-site scripting and SQL injections</a:t>
            </a:r>
          </a:p>
          <a:p>
            <a:pPr lvl="1"/>
            <a:r>
              <a:rPr lang="en-US" dirty="0"/>
              <a:t>Key Indicators</a:t>
            </a:r>
          </a:p>
          <a:p>
            <a:pPr lvl="2"/>
            <a:r>
              <a:rPr lang="en-US" dirty="0"/>
              <a:t>Personalized cookies in HTTP packets</a:t>
            </a:r>
          </a:p>
          <a:p>
            <a:pPr lvl="2"/>
            <a:r>
              <a:rPr lang="en-US" dirty="0"/>
              <a:t>Header alterations</a:t>
            </a:r>
          </a:p>
          <a:p>
            <a:pPr lvl="2"/>
            <a:r>
              <a:rPr lang="en-US" dirty="0"/>
              <a:t>WAF notifications</a:t>
            </a:r>
          </a:p>
          <a:p>
            <a:pPr lvl="1"/>
            <a:r>
              <a:rPr lang="en-US" dirty="0"/>
              <a:t>Use obfuscation techniques to confuse these web applications</a:t>
            </a:r>
          </a:p>
          <a:p>
            <a:r>
              <a:rPr lang="en-US" dirty="0"/>
              <a:t>Antivirus</a:t>
            </a:r>
          </a:p>
          <a:p>
            <a:pPr lvl="1"/>
            <a:r>
              <a:rPr lang="en-US" dirty="0"/>
              <a:t>A specific type of software that is used to prevent, scan, detect, and delete viruses or malware</a:t>
            </a:r>
          </a:p>
          <a:p>
            <a:pPr lvl="1"/>
            <a:r>
              <a:rPr lang="en-US" dirty="0"/>
              <a:t>Bypass Methods</a:t>
            </a:r>
          </a:p>
          <a:p>
            <a:pPr lvl="2"/>
            <a:r>
              <a:rPr lang="en-US" dirty="0"/>
              <a:t>Metamorphic virus</a:t>
            </a:r>
          </a:p>
          <a:p>
            <a:pPr lvl="2"/>
            <a:r>
              <a:rPr lang="en-US" dirty="0"/>
              <a:t>Signature obfuscation</a:t>
            </a:r>
          </a:p>
          <a:p>
            <a:pPr lvl="2"/>
            <a:r>
              <a:rPr lang="en-US" dirty="0"/>
              <a:t>Fileless malware</a:t>
            </a:r>
          </a:p>
          <a:p>
            <a:pPr lvl="2"/>
            <a:r>
              <a:rPr lang="en-US" dirty="0"/>
              <a:t>Encryption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0598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E1A0-504B-3E63-1B65-2BE80124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Crafting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F4D9-DBB7-2AF7-95B2-069999441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 Crafting</a:t>
            </a:r>
          </a:p>
          <a:p>
            <a:pPr lvl="1"/>
            <a:r>
              <a:rPr lang="en-US" dirty="0"/>
              <a:t>A technique that allows for the generation of a network packet with the specific data content described by an attacker or penetration tester</a:t>
            </a:r>
          </a:p>
          <a:p>
            <a:pPr lvl="1"/>
            <a:r>
              <a:rPr lang="en-US" dirty="0"/>
              <a:t>Use Cases</a:t>
            </a:r>
          </a:p>
          <a:p>
            <a:pPr lvl="2"/>
            <a:r>
              <a:rPr lang="en-US" dirty="0"/>
              <a:t>Setting up unusual TCP flags to see firewall response</a:t>
            </a:r>
          </a:p>
          <a:p>
            <a:pPr lvl="2"/>
            <a:r>
              <a:rPr lang="en-US" dirty="0"/>
              <a:t>Fragmenting packets</a:t>
            </a:r>
          </a:p>
          <a:p>
            <a:pPr lvl="1"/>
            <a:r>
              <a:rPr lang="en-US" dirty="0"/>
              <a:t>Aim to use as few packets as possible to reach objectives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148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A84A9-E7DB-CC8C-C9C7-62BBC320A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231" y="2706687"/>
            <a:ext cx="9591675" cy="3181350"/>
          </a:xfrm>
        </p:spPr>
      </p:pic>
    </p:spTree>
    <p:extLst>
      <p:ext uri="{BB962C8B-B14F-4D97-AF65-F5344CB8AC3E}">
        <p14:creationId xmlns:p14="http://schemas.microsoft.com/office/powerpoint/2010/main" val="2699004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0734C-F9AD-D295-3780-3104C8AC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45097"/>
            <a:ext cx="9720073" cy="60642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Methods</a:t>
            </a:r>
          </a:p>
          <a:p>
            <a:pPr lvl="1"/>
            <a:r>
              <a:rPr lang="en-US" dirty="0"/>
              <a:t>Command line (</a:t>
            </a:r>
            <a:r>
              <a:rPr lang="en-US" dirty="0" err="1"/>
              <a:t>Hping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GUI</a:t>
            </a:r>
          </a:p>
          <a:p>
            <a:pPr lvl="1"/>
            <a:r>
              <a:rPr lang="en-US" dirty="0"/>
              <a:t>Script (</a:t>
            </a:r>
            <a:r>
              <a:rPr lang="en-US" dirty="0" err="1"/>
              <a:t>Scapy</a:t>
            </a:r>
            <a:r>
              <a:rPr lang="en-US" dirty="0"/>
              <a:t>)</a:t>
            </a:r>
          </a:p>
          <a:p>
            <a:r>
              <a:rPr lang="en-US" dirty="0"/>
              <a:t>Common Tools</a:t>
            </a:r>
          </a:p>
          <a:p>
            <a:pPr lvl="1"/>
            <a:r>
              <a:rPr lang="en-US" dirty="0" err="1"/>
              <a:t>Hping</a:t>
            </a:r>
            <a:endParaRPr lang="en-US" dirty="0"/>
          </a:p>
          <a:p>
            <a:pPr lvl="2"/>
            <a:r>
              <a:rPr lang="en-US" dirty="0"/>
              <a:t>An open-source spoofing tool that provides a pen tester with the ability to craft network packets to exploit vulnerable firewalls and IDS/IPS</a:t>
            </a:r>
          </a:p>
          <a:p>
            <a:pPr lvl="2"/>
            <a:r>
              <a:rPr lang="en-US" dirty="0"/>
              <a:t>Host/Port Detection and Firewall Testing</a:t>
            </a:r>
          </a:p>
          <a:p>
            <a:pPr lvl="3"/>
            <a:r>
              <a:rPr lang="en-US" dirty="0"/>
              <a:t>Sends a SYN or ACK packet to conduct detection and testing</a:t>
            </a:r>
          </a:p>
          <a:p>
            <a:pPr lvl="4"/>
            <a:r>
              <a:rPr lang="en-US" dirty="0"/>
              <a:t># hping3 –S –p80 –c1 192.168.1.1</a:t>
            </a:r>
          </a:p>
          <a:p>
            <a:pPr lvl="5"/>
            <a:r>
              <a:rPr lang="en-US" dirty="0"/>
              <a:t>Send 1 SYN packet to port 80</a:t>
            </a:r>
          </a:p>
          <a:p>
            <a:pPr lvl="4"/>
            <a:r>
              <a:rPr lang="en-US" dirty="0"/>
              <a:t># hping3 –A –p80 –c1 192.168.1.1</a:t>
            </a:r>
          </a:p>
          <a:p>
            <a:pPr lvl="5"/>
            <a:r>
              <a:rPr lang="en-US" dirty="0"/>
              <a:t>Send 1 ACK packet to port 80</a:t>
            </a:r>
          </a:p>
          <a:p>
            <a:pPr lvl="2"/>
            <a:r>
              <a:rPr lang="en-US" dirty="0"/>
              <a:t>Timestamping</a:t>
            </a:r>
          </a:p>
          <a:p>
            <a:pPr lvl="3"/>
            <a:r>
              <a:rPr lang="en-US" dirty="0"/>
              <a:t>Used to determine the system’s uptime</a:t>
            </a:r>
          </a:p>
          <a:p>
            <a:pPr lvl="3"/>
            <a:r>
              <a:rPr lang="en-US" dirty="0"/>
              <a:t># hping3 –c2 –S p80 --</a:t>
            </a:r>
            <a:r>
              <a:rPr lang="en-US" dirty="0" err="1"/>
              <a:t>tcp</a:t>
            </a:r>
            <a:r>
              <a:rPr lang="en-US" dirty="0"/>
              <a:t>-timestamp 192.168.1.1</a:t>
            </a:r>
          </a:p>
          <a:p>
            <a:pPr lvl="4"/>
            <a:r>
              <a:rPr lang="en-US" dirty="0"/>
              <a:t>Send 2 SYN packets to port 80 to determine uptime</a:t>
            </a:r>
          </a:p>
          <a:p>
            <a:pPr lvl="2"/>
            <a:r>
              <a:rPr lang="en-US" dirty="0"/>
              <a:t>Traceroute</a:t>
            </a:r>
          </a:p>
          <a:p>
            <a:pPr lvl="3"/>
            <a:r>
              <a:rPr lang="en-US" dirty="0"/>
              <a:t>Uses arbitrary packet formats, such as probing DNS ports using TCP or UDP, to perform traces when ICMP is blocked on a given network</a:t>
            </a:r>
          </a:p>
          <a:p>
            <a:pPr lvl="2"/>
            <a:r>
              <a:rPr lang="en-US" dirty="0"/>
              <a:t>Fragmentation</a:t>
            </a:r>
          </a:p>
          <a:p>
            <a:pPr lvl="3"/>
            <a:r>
              <a:rPr lang="en-US" dirty="0"/>
              <a:t>Attempts to evade detection by IDS/IPS and firewalls by sending fragmented packets across the network for later reassembly</a:t>
            </a:r>
          </a:p>
          <a:p>
            <a:pPr lvl="2"/>
            <a:r>
              <a:rPr lang="en-US" dirty="0"/>
              <a:t>Denial of Service (DoS)</a:t>
            </a:r>
          </a:p>
          <a:p>
            <a:pPr lvl="3"/>
            <a:r>
              <a:rPr lang="en-US" dirty="0"/>
              <a:t>Can be used to perform flood-based DoS attacks from randomized source Ips</a:t>
            </a:r>
          </a:p>
          <a:p>
            <a:pPr lvl="2"/>
            <a:r>
              <a:rPr lang="en-US" dirty="0"/>
              <a:t>Fragmentation and DoS are not likely to be effective against most modern OS and network appliances</a:t>
            </a:r>
          </a:p>
          <a:p>
            <a:pPr lvl="1"/>
            <a:r>
              <a:rPr lang="en-US" dirty="0" err="1"/>
              <a:t>Scapy</a:t>
            </a:r>
            <a:endParaRPr lang="en-US" dirty="0"/>
          </a:p>
          <a:p>
            <a:pPr lvl="2"/>
            <a:r>
              <a:rPr lang="en-US" dirty="0"/>
              <a:t>A powerful, interactive packet manipulation tool, packet generator, network scanner, network discovery, packet sniffer, and more in one script</a:t>
            </a:r>
          </a:p>
          <a:p>
            <a:pPr lvl="2"/>
            <a:r>
              <a:rPr lang="en-US" dirty="0" err="1"/>
              <a:t>Scapy</a:t>
            </a:r>
            <a:endParaRPr lang="en-US" dirty="0"/>
          </a:p>
          <a:p>
            <a:pPr lvl="3"/>
            <a:r>
              <a:rPr lang="en-US" dirty="0"/>
              <a:t>Runs on Python 2</a:t>
            </a:r>
          </a:p>
          <a:p>
            <a:pPr lvl="2"/>
            <a:r>
              <a:rPr lang="en-US" dirty="0" err="1"/>
              <a:t>Scapy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Runs on Python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1638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3C9B-25CA-0E4D-39A5-93776A3AE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27901"/>
            <a:ext cx="9720073" cy="57814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Packet Sniffing</a:t>
            </a:r>
          </a:p>
          <a:p>
            <a:pPr lvl="1"/>
            <a:r>
              <a:rPr lang="en-US" dirty="0"/>
              <a:t>Involves capturing all the data packets that were sent over the targeted network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Wireshark</a:t>
            </a:r>
          </a:p>
          <a:p>
            <a:pPr lvl="2"/>
            <a:r>
              <a:rPr lang="en-US" dirty="0"/>
              <a:t>Contains a graphical user interface and can be used to capture packets, analyze those packets, and identify the desired information if it was unencrypted when sent</a:t>
            </a:r>
          </a:p>
          <a:p>
            <a:pPr lvl="1"/>
            <a:r>
              <a:rPr lang="en-US" dirty="0" err="1"/>
              <a:t>TCPDump</a:t>
            </a:r>
            <a:endParaRPr lang="en-US" dirty="0"/>
          </a:p>
          <a:p>
            <a:r>
              <a:rPr lang="en-US" dirty="0"/>
              <a:t>To perform network sniffing:</a:t>
            </a:r>
          </a:p>
          <a:p>
            <a:pPr lvl="1"/>
            <a:r>
              <a:rPr lang="en-US" dirty="0"/>
              <a:t>Place network card into promiscuous mode to capture all the traffic it sees and write the packets into a PCAP file</a:t>
            </a:r>
          </a:p>
          <a:p>
            <a:pPr lvl="1"/>
            <a:r>
              <a:rPr lang="en-US" dirty="0"/>
              <a:t>Protocol Analyzer</a:t>
            </a:r>
          </a:p>
          <a:p>
            <a:pPr lvl="2"/>
            <a:r>
              <a:rPr lang="en-US" dirty="0"/>
              <a:t>A specialized type of software that collects raw packets from the network</a:t>
            </a:r>
          </a:p>
          <a:p>
            <a:pPr lvl="2"/>
            <a:r>
              <a:rPr lang="en-US" dirty="0"/>
              <a:t>Network defenders should always utilize encryption techniques to protect the data in transit</a:t>
            </a:r>
          </a:p>
          <a:p>
            <a:pPr lvl="2"/>
            <a:r>
              <a:rPr lang="en-US" dirty="0"/>
              <a:t>Protocol analyzers can help prove or disprove statements made by administrators</a:t>
            </a:r>
          </a:p>
          <a:p>
            <a:r>
              <a:rPr lang="en-US" dirty="0"/>
              <a:t>Packet capture is easier to perform on wireless networks since they operate like a hub</a:t>
            </a:r>
          </a:p>
          <a:p>
            <a:r>
              <a:rPr lang="en-US" dirty="0"/>
              <a:t>Useful Metadata from Encrypted Data</a:t>
            </a:r>
          </a:p>
          <a:p>
            <a:pPr lvl="1"/>
            <a:r>
              <a:rPr lang="en-US" dirty="0"/>
              <a:t>Source/Destination IP/Ports</a:t>
            </a:r>
          </a:p>
          <a:p>
            <a:pPr lvl="1"/>
            <a:r>
              <a:rPr lang="en-US" dirty="0"/>
              <a:t>Protocol types</a:t>
            </a:r>
          </a:p>
          <a:p>
            <a:pPr lvl="1"/>
            <a:r>
              <a:rPr lang="en-US" dirty="0"/>
              <a:t>Data volume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908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13578-DEBE-F11B-C0B6-2A4D7A27E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641023"/>
            <a:ext cx="9720073" cy="5668337"/>
          </a:xfrm>
        </p:spPr>
        <p:txBody>
          <a:bodyPr/>
          <a:lstStyle/>
          <a:p>
            <a:r>
              <a:rPr lang="en-US" dirty="0"/>
              <a:t>Flow Analysis</a:t>
            </a:r>
          </a:p>
          <a:p>
            <a:pPr lvl="1"/>
            <a:r>
              <a:rPr lang="en-US" dirty="0"/>
              <a:t>Identifies which resources and servers are communicating with which type of devices or locations</a:t>
            </a:r>
          </a:p>
          <a:p>
            <a:pPr lvl="1"/>
            <a:r>
              <a:rPr lang="en-US" dirty="0"/>
              <a:t>Highlights trends and patterns in the network traffic</a:t>
            </a:r>
          </a:p>
          <a:p>
            <a:pPr lvl="1"/>
            <a:r>
              <a:rPr lang="en-US" dirty="0"/>
              <a:t>Flow analysis focuses on metadata, while protocol analyzers can look into the packets and see the data they contain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011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98FFB-16B5-7E05-EA83-E7134CE83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531" y="886120"/>
            <a:ext cx="8993171" cy="5422605"/>
          </a:xfrm>
        </p:spPr>
      </p:pic>
    </p:spTree>
    <p:extLst>
      <p:ext uri="{BB962C8B-B14F-4D97-AF65-F5344CB8AC3E}">
        <p14:creationId xmlns:p14="http://schemas.microsoft.com/office/powerpoint/2010/main" val="3502413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1A75-E53A-A421-96EC-C952B1FD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11085"/>
            <a:ext cx="9720073" cy="59982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Wardriving</a:t>
            </a:r>
          </a:p>
          <a:p>
            <a:pPr lvl="1"/>
            <a:r>
              <a:rPr lang="en-US" dirty="0"/>
              <a:t>Driving around near a facility to detect if there are any wireless networks you can exploit</a:t>
            </a:r>
          </a:p>
          <a:p>
            <a:r>
              <a:rPr lang="en-US" dirty="0"/>
              <a:t>Warwalking</a:t>
            </a:r>
          </a:p>
          <a:p>
            <a:pPr lvl="1"/>
            <a:r>
              <a:rPr lang="en-US" dirty="0"/>
              <a:t>Walking around near a facility to detect if there are any wireless networks you can exploit</a:t>
            </a:r>
          </a:p>
          <a:p>
            <a:r>
              <a:rPr lang="en-US" dirty="0"/>
              <a:t>Target Data</a:t>
            </a:r>
          </a:p>
          <a:p>
            <a:pPr lvl="1"/>
            <a:r>
              <a:rPr lang="en-US" dirty="0"/>
              <a:t>Open wireless access points</a:t>
            </a:r>
          </a:p>
          <a:p>
            <a:pPr lvl="1"/>
            <a:r>
              <a:rPr lang="en-US" dirty="0"/>
              <a:t>Encrypted access points</a:t>
            </a:r>
          </a:p>
          <a:p>
            <a:pPr lvl="2"/>
            <a:r>
              <a:rPr lang="en-US" dirty="0"/>
              <a:t>Wireless networks are much less secure than wired networks</a:t>
            </a:r>
          </a:p>
          <a:p>
            <a:pPr lvl="1"/>
            <a:r>
              <a:rPr lang="en-US" dirty="0"/>
              <a:t>Device configurations</a:t>
            </a:r>
          </a:p>
          <a:p>
            <a:pPr lvl="2"/>
            <a:r>
              <a:rPr lang="en-US" dirty="0"/>
              <a:t>Guest network</a:t>
            </a:r>
          </a:p>
          <a:p>
            <a:pPr lvl="2"/>
            <a:r>
              <a:rPr lang="en-US" dirty="0"/>
              <a:t>Business network</a:t>
            </a:r>
          </a:p>
          <a:p>
            <a:r>
              <a:rPr lang="en-US" dirty="0"/>
              <a:t>Wigle.net</a:t>
            </a:r>
          </a:p>
          <a:p>
            <a:pPr lvl="1"/>
            <a:r>
              <a:rPr lang="en-US" dirty="0"/>
              <a:t>Maps and indexes all open access points that have been found</a:t>
            </a:r>
          </a:p>
          <a:p>
            <a:r>
              <a:rPr lang="en-US" dirty="0"/>
              <a:t>Antenna</a:t>
            </a:r>
          </a:p>
          <a:p>
            <a:pPr lvl="1"/>
            <a:r>
              <a:rPr lang="en-US" dirty="0"/>
              <a:t>Decibels Per Isotropic (</a:t>
            </a:r>
            <a:r>
              <a:rPr lang="en-US" dirty="0" err="1"/>
              <a:t>dBi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Measures the strength of an antenna in terms of how good it can listen and collect information</a:t>
            </a:r>
          </a:p>
          <a:p>
            <a:pPr lvl="1"/>
            <a:r>
              <a:rPr lang="en-US" dirty="0"/>
              <a:t>Classification</a:t>
            </a:r>
          </a:p>
          <a:p>
            <a:pPr lvl="2"/>
            <a:r>
              <a:rPr lang="en-US" dirty="0"/>
              <a:t>Unidirectional</a:t>
            </a:r>
          </a:p>
          <a:p>
            <a:pPr lvl="3"/>
            <a:r>
              <a:rPr lang="en-US" dirty="0"/>
              <a:t>Radiates power equally in all directions</a:t>
            </a:r>
          </a:p>
          <a:p>
            <a:pPr lvl="2"/>
            <a:r>
              <a:rPr lang="en-US" dirty="0"/>
              <a:t>Bidirectional (Dipole)</a:t>
            </a:r>
          </a:p>
          <a:p>
            <a:pPr lvl="3"/>
            <a:r>
              <a:rPr lang="en-US" dirty="0"/>
              <a:t>Radiates power equally in two directions</a:t>
            </a:r>
          </a:p>
          <a:p>
            <a:pPr lvl="2"/>
            <a:r>
              <a:rPr lang="en-US" dirty="0"/>
              <a:t>Omnidirectional</a:t>
            </a:r>
          </a:p>
          <a:p>
            <a:pPr lvl="3"/>
            <a:r>
              <a:rPr lang="en-US" dirty="0"/>
              <a:t>Focuses power in one direction for covering greater distances</a:t>
            </a:r>
          </a:p>
          <a:p>
            <a:r>
              <a:rPr lang="en-US" dirty="0"/>
              <a:t>Signal-to-Noise Ratio (SNR)</a:t>
            </a:r>
          </a:p>
          <a:p>
            <a:pPr lvl="1"/>
            <a:r>
              <a:rPr lang="en-US" dirty="0"/>
              <a:t>Measures the wireless signal strength in relation to the background </a:t>
            </a:r>
            <a:r>
              <a:rPr lang="en-US" dirty="0" err="1"/>
              <a:t>nois</a:t>
            </a:r>
            <a:endParaRPr lang="en-US" dirty="0"/>
          </a:p>
          <a:p>
            <a:r>
              <a:rPr lang="en-US" dirty="0"/>
              <a:t>Use omnidirectional antenna for wardriving and warwalking</a:t>
            </a:r>
          </a:p>
          <a:p>
            <a:r>
              <a:rPr lang="en-US" dirty="0"/>
              <a:t>There are other networks than just Wi-Fi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4267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8C8E-2C05-C0BC-C54F-C7B20255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Scanning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D3EA8-45E2-4C87-FB19-1533DB4F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assessing a computer, server, network, or application for known weaknesses</a:t>
            </a:r>
          </a:p>
          <a:p>
            <a:pPr lvl="1"/>
            <a:r>
              <a:rPr lang="en-US" dirty="0"/>
              <a:t>System weaknesses</a:t>
            </a:r>
          </a:p>
          <a:p>
            <a:pPr lvl="1"/>
            <a:r>
              <a:rPr lang="en-US" dirty="0"/>
              <a:t>Report</a:t>
            </a:r>
          </a:p>
          <a:p>
            <a:pPr lvl="1"/>
            <a:r>
              <a:rPr lang="en-US" dirty="0"/>
              <a:t>Recommendations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5062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36B9-303A-462B-8A2F-1C00752B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Vulnerability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1D132-27E3-60FF-AADE-4E313766D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  <a:p>
            <a:pPr lvl="1"/>
            <a:r>
              <a:rPr lang="en-US" dirty="0"/>
              <a:t>Any weakness in a system that can be exploited by a threat actor to gain unauthorized access to a computer system</a:t>
            </a:r>
          </a:p>
          <a:p>
            <a:r>
              <a:rPr lang="en-US" dirty="0"/>
              <a:t>Attack Surface</a:t>
            </a:r>
          </a:p>
          <a:p>
            <a:pPr lvl="1"/>
            <a:r>
              <a:rPr lang="en-US" dirty="0"/>
              <a:t>Client</a:t>
            </a:r>
          </a:p>
          <a:p>
            <a:pPr lvl="1"/>
            <a:r>
              <a:rPr lang="en-US" dirty="0"/>
              <a:t>Server</a:t>
            </a:r>
          </a:p>
          <a:p>
            <a:pPr lvl="1"/>
            <a:r>
              <a:rPr lang="en-US" dirty="0"/>
              <a:t>Network device</a:t>
            </a:r>
          </a:p>
          <a:p>
            <a:r>
              <a:rPr lang="en-US" dirty="0"/>
              <a:t>Unknown (Zero-Day) Vulnerability</a:t>
            </a:r>
          </a:p>
          <a:p>
            <a:pPr lvl="1"/>
            <a:r>
              <a:rPr lang="en-US" dirty="0"/>
              <a:t>Any unpublished vulnerability somebody has discovered and has not yet made known to the manufacturer</a:t>
            </a:r>
          </a:p>
          <a:p>
            <a:pPr lvl="1"/>
            <a:r>
              <a:rPr lang="en-US" dirty="0"/>
              <a:t>Figure out how to mitigate the effects of the vulnerability</a:t>
            </a:r>
          </a:p>
          <a:p>
            <a:pPr marL="12801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5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997D2D-10CB-D6C0-C8F9-AE3E32038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194" y="2416175"/>
            <a:ext cx="9429750" cy="3762375"/>
          </a:xfrm>
        </p:spPr>
      </p:pic>
    </p:spTree>
    <p:extLst>
      <p:ext uri="{BB962C8B-B14F-4D97-AF65-F5344CB8AC3E}">
        <p14:creationId xmlns:p14="http://schemas.microsoft.com/office/powerpoint/2010/main" val="417637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D0EFE-5496-7E10-981C-0E3287B59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819" y="2854325"/>
            <a:ext cx="9334500" cy="2886075"/>
          </a:xfrm>
        </p:spPr>
      </p:pic>
    </p:spTree>
    <p:extLst>
      <p:ext uri="{BB962C8B-B14F-4D97-AF65-F5344CB8AC3E}">
        <p14:creationId xmlns:p14="http://schemas.microsoft.com/office/powerpoint/2010/main" val="3477900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A58A-7121-6C86-1CB0-2813A9FD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Vulnerability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90681-6874-6795-AD9D-652294AB9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Vulnerability Scanning</a:t>
            </a:r>
          </a:p>
          <a:p>
            <a:pPr lvl="1"/>
            <a:r>
              <a:rPr lang="en-US" dirty="0"/>
              <a:t>A specialized type of automated scan for hosts, systems, and networks to determine the vulnerabilities that exist on a given system</a:t>
            </a:r>
          </a:p>
          <a:p>
            <a:r>
              <a:rPr lang="en-US" dirty="0"/>
              <a:t>Vulnerability Scanning Tools</a:t>
            </a:r>
          </a:p>
          <a:p>
            <a:pPr lvl="1"/>
            <a:r>
              <a:rPr lang="en-US" dirty="0"/>
              <a:t>OpenVAS</a:t>
            </a:r>
          </a:p>
          <a:p>
            <a:pPr lvl="1"/>
            <a:r>
              <a:rPr lang="en-US" dirty="0"/>
              <a:t>Nessus</a:t>
            </a:r>
          </a:p>
          <a:p>
            <a:pPr lvl="1"/>
            <a:r>
              <a:rPr lang="en-US" dirty="0" err="1"/>
              <a:t>QualysGuard</a:t>
            </a:r>
            <a:endParaRPr lang="en-US" dirty="0"/>
          </a:p>
          <a:p>
            <a:pPr lvl="1"/>
            <a:r>
              <a:rPr lang="en-US" dirty="0"/>
              <a:t>Nexpose</a:t>
            </a:r>
          </a:p>
          <a:p>
            <a:pPr lvl="1"/>
            <a:r>
              <a:rPr lang="en-US" dirty="0"/>
              <a:t>Nmap</a:t>
            </a:r>
          </a:p>
          <a:p>
            <a:pPr lvl="1"/>
            <a:r>
              <a:rPr lang="en-US" dirty="0"/>
              <a:t>Vulnerability scanning tools are only as good as the configurations used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765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EBAD-F5B8-CF92-1F3C-052EEF27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Scanning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0F457-FC30-EB89-BBAD-3516C2620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Credentialed Scan</a:t>
            </a:r>
          </a:p>
          <a:p>
            <a:pPr lvl="1"/>
            <a:r>
              <a:rPr lang="en-US" dirty="0"/>
              <a:t>Uses an authorized user or administrator’s account credentials to be performed</a:t>
            </a:r>
          </a:p>
          <a:p>
            <a:pPr lvl="1"/>
            <a:r>
              <a:rPr lang="en-US" dirty="0"/>
              <a:t>Credentialed scans are usually performed by the network defenders and cybersecurity analysts</a:t>
            </a:r>
          </a:p>
          <a:p>
            <a:r>
              <a:rPr lang="en-US" dirty="0"/>
              <a:t>Non-Credentialed Scan</a:t>
            </a:r>
          </a:p>
          <a:p>
            <a:pPr lvl="1"/>
            <a:r>
              <a:rPr lang="en-US" dirty="0"/>
              <a:t>Conducted when the vulnerability scanner does not have valid user or admin login credentials</a:t>
            </a:r>
          </a:p>
          <a:p>
            <a:endParaRPr lang="en-US" dirty="0"/>
          </a:p>
          <a:p>
            <a:pPr marL="128016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8870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5820-CF07-3A83-FABD-6A12D3D5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CF242-251E-0462-DFB8-0573D1B1F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Scan</a:t>
            </a:r>
          </a:p>
          <a:p>
            <a:pPr lvl="1"/>
            <a:r>
              <a:rPr lang="en-US" dirty="0"/>
              <a:t>The least intrusive type of scan and can be as simple as conducting a ping sweep</a:t>
            </a:r>
          </a:p>
          <a:p>
            <a:r>
              <a:rPr lang="en-US" dirty="0"/>
              <a:t>Full Scan</a:t>
            </a:r>
          </a:p>
          <a:p>
            <a:pPr lvl="1"/>
            <a:r>
              <a:rPr lang="en-US" dirty="0"/>
              <a:t>A full scan gets easily detected by network defenders and cybersecurity analysts</a:t>
            </a:r>
          </a:p>
          <a:p>
            <a:r>
              <a:rPr lang="en-US" dirty="0"/>
              <a:t>Stealth Scan</a:t>
            </a:r>
          </a:p>
          <a:p>
            <a:pPr lvl="1"/>
            <a:r>
              <a:rPr lang="en-US" dirty="0"/>
              <a:t>Conducted by sending a SYN packet and then analyzing the response</a:t>
            </a:r>
          </a:p>
          <a:p>
            <a:pPr lvl="1"/>
            <a:r>
              <a:rPr lang="en-US" dirty="0"/>
              <a:t>Evading Detection</a:t>
            </a:r>
          </a:p>
          <a:p>
            <a:pPr lvl="2"/>
            <a:r>
              <a:rPr lang="en-US" dirty="0"/>
              <a:t>Slow down scans</a:t>
            </a:r>
          </a:p>
          <a:p>
            <a:pPr lvl="2"/>
            <a:r>
              <a:rPr lang="en-US" dirty="0"/>
              <a:t>Break into individual scans</a:t>
            </a:r>
          </a:p>
          <a:p>
            <a:pPr lvl="2"/>
            <a:r>
              <a:rPr lang="en-US" dirty="0"/>
              <a:t>Mask true source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789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4236-4115-2104-C9B9-60E7C11F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810705"/>
            <a:ext cx="9720073" cy="5498655"/>
          </a:xfrm>
        </p:spPr>
        <p:txBody>
          <a:bodyPr/>
          <a:lstStyle/>
          <a:p>
            <a:r>
              <a:rPr lang="en-US" dirty="0"/>
              <a:t>Compliance Scan</a:t>
            </a:r>
          </a:p>
          <a:p>
            <a:r>
              <a:rPr lang="en-US" dirty="0"/>
              <a:t>Used to identify vulnerabilities that may affect compliance with regulations or policies</a:t>
            </a:r>
          </a:p>
          <a:p>
            <a:r>
              <a:rPr lang="en-US" dirty="0"/>
              <a:t>Example: PCI-DSS scan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E1492-57FF-7784-020E-11C4AA41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05" y="3000965"/>
            <a:ext cx="82962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34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2D80-4F97-9054-C26B-4A712E97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1B1E-16CD-C0B7-18DF-483AE1A63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Nmap</a:t>
            </a:r>
          </a:p>
          <a:p>
            <a:pPr lvl="1"/>
            <a:r>
              <a:rPr lang="en-US" dirty="0"/>
              <a:t>A great tool for mapping out the network, finding open ports, running services, and the basic versioning of each service</a:t>
            </a:r>
          </a:p>
          <a:p>
            <a:pPr lvl="1"/>
            <a:r>
              <a:rPr lang="en-US" dirty="0"/>
              <a:t>Nmap Scripting Engine (NSE)</a:t>
            </a:r>
          </a:p>
          <a:p>
            <a:r>
              <a:rPr lang="en-US" dirty="0"/>
              <a:t>Conducts basic vulnerability scanning using Nmap</a:t>
            </a:r>
          </a:p>
          <a:p>
            <a:r>
              <a:rPr lang="en-US" dirty="0"/>
              <a:t>Nessus</a:t>
            </a:r>
          </a:p>
          <a:p>
            <a:pPr lvl="1"/>
            <a:r>
              <a:rPr lang="en-US" dirty="0"/>
              <a:t>Used to scanning the target network and then create a report of the vulnerabilities, missing patches, and misconfigurations that exist</a:t>
            </a:r>
          </a:p>
          <a:p>
            <a:r>
              <a:rPr lang="en-US" dirty="0"/>
              <a:t>Nexpose</a:t>
            </a:r>
          </a:p>
          <a:p>
            <a:pPr lvl="1"/>
            <a:r>
              <a:rPr lang="en-US" dirty="0"/>
              <a:t>A vulnerability scanner made by Rapid7</a:t>
            </a:r>
          </a:p>
          <a:p>
            <a:r>
              <a:rPr lang="en-US" dirty="0" err="1"/>
              <a:t>QualysGuard</a:t>
            </a:r>
            <a:endParaRPr lang="en-US" dirty="0"/>
          </a:p>
          <a:p>
            <a:pPr lvl="1"/>
            <a:r>
              <a:rPr lang="en-US" dirty="0"/>
              <a:t>Another commercially available vulnerability scanner</a:t>
            </a:r>
          </a:p>
          <a:p>
            <a:r>
              <a:rPr lang="en-US" dirty="0"/>
              <a:t>OpenVAS</a:t>
            </a:r>
          </a:p>
          <a:p>
            <a:pPr lvl="1"/>
            <a:r>
              <a:rPr lang="en-US" dirty="0"/>
              <a:t>An open-source vulnerability </a:t>
            </a:r>
            <a:r>
              <a:rPr lang="en-US" dirty="0" err="1"/>
              <a:t>scanne</a:t>
            </a:r>
            <a:endParaRPr lang="en-US" dirty="0"/>
          </a:p>
          <a:p>
            <a:r>
              <a:rPr lang="en-US" dirty="0" err="1"/>
              <a:t>Nikto</a:t>
            </a:r>
            <a:endParaRPr lang="en-US" dirty="0"/>
          </a:p>
          <a:p>
            <a:pPr lvl="1"/>
            <a:r>
              <a:rPr lang="en-US" dirty="0"/>
              <a:t>Can assess custom web applications that a company may have coded themselves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175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D52A5-6587-2C50-1B3B-33F331C52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370" y="688158"/>
            <a:ext cx="9605162" cy="5620568"/>
          </a:xfrm>
        </p:spPr>
      </p:pic>
    </p:spTree>
    <p:extLst>
      <p:ext uri="{BB962C8B-B14F-4D97-AF65-F5344CB8AC3E}">
        <p14:creationId xmlns:p14="http://schemas.microsoft.com/office/powerpoint/2010/main" val="729534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0695-CF23-5746-FC41-A9AB0F6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Considerations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C06A-B13B-C5E1-1D08-B10D54B04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Time</a:t>
            </a:r>
          </a:p>
          <a:p>
            <a:pPr lvl="1"/>
            <a:r>
              <a:rPr lang="en-US" dirty="0"/>
              <a:t>Not all scans will take the same amount of time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Each protocol scanned will take time and resources</a:t>
            </a:r>
          </a:p>
          <a:p>
            <a:r>
              <a:rPr lang="en-US" dirty="0"/>
              <a:t>Network Topology</a:t>
            </a:r>
          </a:p>
          <a:p>
            <a:r>
              <a:rPr lang="en-US" dirty="0"/>
              <a:t>Bandwidth Limitations</a:t>
            </a:r>
          </a:p>
          <a:p>
            <a:pPr lvl="1"/>
            <a:r>
              <a:rPr lang="en-US" dirty="0"/>
              <a:t>The location of the scan depends on your engagement goals and the type of asset you are scanning</a:t>
            </a:r>
          </a:p>
          <a:p>
            <a:r>
              <a:rPr lang="en-US" dirty="0"/>
              <a:t>Query Throttling</a:t>
            </a:r>
          </a:p>
          <a:p>
            <a:pPr lvl="1"/>
            <a:r>
              <a:rPr lang="en-US" dirty="0"/>
              <a:t>Reduces the number of queries launched by the scanner at a given time</a:t>
            </a:r>
          </a:p>
          <a:p>
            <a:r>
              <a:rPr lang="en-US" dirty="0"/>
              <a:t>Fragile Systems</a:t>
            </a:r>
          </a:p>
          <a:p>
            <a:pPr lvl="1"/>
            <a:r>
              <a:rPr lang="en-US" dirty="0"/>
              <a:t>Determine any fragile or non-traditional systems that could be affected by vulnerability scanning activities</a:t>
            </a:r>
          </a:p>
          <a:p>
            <a:r>
              <a:rPr lang="en-US" dirty="0"/>
              <a:t>Properly scope vulnerability scans to minimize the impact to the targeted organization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4701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1E7B-8770-4001-3724-56CD74D6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</a:t>
            </a:r>
            <a:r>
              <a:rPr lang="en-US" dirty="0"/>
              <a:t>Topology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6490B-B1C2-A033-1AC1-9597AD884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419" y="2286000"/>
            <a:ext cx="6569299" cy="4022725"/>
          </a:xfrm>
        </p:spPr>
      </p:pic>
    </p:spTree>
    <p:extLst>
      <p:ext uri="{BB962C8B-B14F-4D97-AF65-F5344CB8AC3E}">
        <p14:creationId xmlns:p14="http://schemas.microsoft.com/office/powerpoint/2010/main" val="1989620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0CE8-02E7-3DDC-CA65-278A44AD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Nmap Discovery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2FD7-3638-722B-BB6C-C550827D5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Nmap Security Scanner</a:t>
            </a:r>
          </a:p>
          <a:p>
            <a:pPr lvl="1"/>
            <a:r>
              <a:rPr lang="en-US" dirty="0"/>
              <a:t>A versatile port scanner used for topology, host, service, and OS discovery and enumeration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nmap</a:t>
            </a:r>
            <a:r>
              <a:rPr lang="en-US" dirty="0"/>
              <a:t> discovery scan is used to footprint the network</a:t>
            </a:r>
          </a:p>
          <a:p>
            <a:r>
              <a:rPr lang="en-US" dirty="0"/>
              <a:t>Basic Syntax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nmap</a:t>
            </a:r>
            <a:r>
              <a:rPr lang="en-US" dirty="0"/>
              <a:t> 192.168.1.0/24</a:t>
            </a:r>
          </a:p>
          <a:p>
            <a:r>
              <a:rPr lang="en-US" dirty="0"/>
              <a:t>Host Discovery Scan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nmap</a:t>
            </a:r>
            <a:r>
              <a:rPr lang="en-US" dirty="0"/>
              <a:t> –</a:t>
            </a:r>
            <a:r>
              <a:rPr lang="en-US" dirty="0" err="1"/>
              <a:t>sn</a:t>
            </a:r>
            <a:r>
              <a:rPr lang="en-US" dirty="0"/>
              <a:t> 192.168.1.0/24</a:t>
            </a:r>
          </a:p>
          <a:p>
            <a:r>
              <a:rPr lang="en-US" dirty="0"/>
              <a:t>Nmap Switches</a:t>
            </a:r>
          </a:p>
          <a:p>
            <a:pPr lvl="1"/>
            <a:r>
              <a:rPr lang="en-US" dirty="0"/>
              <a:t>There are many types of scanning options that you can utilize by entering different </a:t>
            </a:r>
            <a:r>
              <a:rPr lang="en-US" dirty="0" err="1"/>
              <a:t>nmap</a:t>
            </a:r>
            <a:r>
              <a:rPr lang="en-US" dirty="0"/>
              <a:t> switches</a:t>
            </a:r>
          </a:p>
          <a:p>
            <a:pPr lvl="2"/>
            <a:r>
              <a:rPr lang="en-US" dirty="0"/>
              <a:t>List Scan (-</a:t>
            </a:r>
            <a:r>
              <a:rPr lang="en-US" dirty="0" err="1"/>
              <a:t>sL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Lists the IP addresses from the supplied target range(s) and performs a reverse-DNS query to discover any host names associated with those IPs</a:t>
            </a:r>
          </a:p>
          <a:p>
            <a:pPr lvl="2"/>
            <a:r>
              <a:rPr lang="en-US" dirty="0"/>
              <a:t>TCP SYN ping (-PS &lt;</a:t>
            </a:r>
            <a:r>
              <a:rPr lang="en-US" dirty="0" err="1"/>
              <a:t>PortList</a:t>
            </a:r>
            <a:r>
              <a:rPr lang="en-US" dirty="0"/>
              <a:t>&gt;)</a:t>
            </a:r>
          </a:p>
          <a:p>
            <a:pPr lvl="3"/>
            <a:r>
              <a:rPr lang="en-US" dirty="0"/>
              <a:t>Probes specific ports from the given list using a TCP SYN packet instead of an ICMP packet to conduct the ping</a:t>
            </a:r>
          </a:p>
          <a:p>
            <a:pPr lvl="2"/>
            <a:r>
              <a:rPr lang="en-US" dirty="0"/>
              <a:t>Sparse Scanning (--scan-delay &lt;Time&gt;)</a:t>
            </a:r>
          </a:p>
          <a:p>
            <a:pPr lvl="3"/>
            <a:r>
              <a:rPr lang="en-US" dirty="0"/>
              <a:t>Issues probes with significant delays to become stealthier and avoid detection by an IDS or IPS</a:t>
            </a:r>
          </a:p>
          <a:p>
            <a:pPr lvl="2"/>
            <a:r>
              <a:rPr lang="en-US" dirty="0"/>
              <a:t>Scan Timing (-Tn)</a:t>
            </a:r>
          </a:p>
          <a:p>
            <a:pPr lvl="3"/>
            <a:r>
              <a:rPr lang="en-US" dirty="0"/>
              <a:t>Issues probes with using a timing pattern with n being the pattern to utilize (0 is slowest and 5 is fastest)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6168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7D3CC-6C6C-87DF-EFAB-F7C55637D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725864"/>
            <a:ext cx="9720073" cy="558349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TCP Idle Scan (-</a:t>
            </a:r>
            <a:r>
              <a:rPr lang="en-US" dirty="0" err="1"/>
              <a:t>sI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Another stealth method, this scan makes it appear that another machine (a zombie) started the scan to hide the true identity of the scanning machine</a:t>
            </a:r>
          </a:p>
          <a:p>
            <a:pPr lvl="1"/>
            <a:r>
              <a:rPr lang="en-US" dirty="0"/>
              <a:t>Fragmentation (-f or --</a:t>
            </a:r>
            <a:r>
              <a:rPr lang="en-US" dirty="0" err="1"/>
              <a:t>mtu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 technique that splits the TCP header of each probe between multiple IP datagrams to make it hard for an IDS or IPS to detect</a:t>
            </a:r>
          </a:p>
          <a:p>
            <a:r>
              <a:rPr lang="en-US" dirty="0"/>
              <a:t>The results of a discovery scan should be a list of IP addresses and whether they responded to the probes</a:t>
            </a:r>
          </a:p>
          <a:p>
            <a:r>
              <a:rPr lang="en-US" dirty="0"/>
              <a:t>Nmap Output</a:t>
            </a:r>
          </a:p>
          <a:p>
            <a:pPr lvl="1"/>
            <a:r>
              <a:rPr lang="en-US" dirty="0"/>
              <a:t>Interactive (default) to screen</a:t>
            </a:r>
          </a:p>
          <a:p>
            <a:pPr lvl="1"/>
            <a:r>
              <a:rPr lang="en-US" dirty="0"/>
              <a:t>Normal (-</a:t>
            </a:r>
            <a:r>
              <a:rPr lang="en-US" dirty="0" err="1"/>
              <a:t>oN</a:t>
            </a:r>
            <a:r>
              <a:rPr lang="en-US" dirty="0"/>
              <a:t>) to file</a:t>
            </a:r>
          </a:p>
          <a:p>
            <a:pPr lvl="1"/>
            <a:r>
              <a:rPr lang="en-US" dirty="0"/>
              <a:t>XML (-</a:t>
            </a:r>
            <a:r>
              <a:rPr lang="en-US" dirty="0" err="1"/>
              <a:t>oX</a:t>
            </a:r>
            <a:r>
              <a:rPr lang="en-US" dirty="0"/>
              <a:t>) to file</a:t>
            </a:r>
          </a:p>
          <a:p>
            <a:pPr lvl="1"/>
            <a:r>
              <a:rPr lang="en-US" dirty="0" err="1"/>
              <a:t>Grepable</a:t>
            </a:r>
            <a:r>
              <a:rPr lang="en-US" dirty="0"/>
              <a:t> (-</a:t>
            </a:r>
            <a:r>
              <a:rPr lang="en-US" dirty="0" err="1"/>
              <a:t>oG</a:t>
            </a:r>
            <a:r>
              <a:rPr lang="en-US" dirty="0"/>
              <a:t>) to file</a:t>
            </a:r>
          </a:p>
          <a:p>
            <a:pPr lvl="1"/>
            <a:r>
              <a:rPr lang="en-US" dirty="0"/>
              <a:t>XML or </a:t>
            </a:r>
            <a:r>
              <a:rPr lang="en-US" dirty="0" err="1"/>
              <a:t>grepable</a:t>
            </a:r>
            <a:r>
              <a:rPr lang="en-US" dirty="0"/>
              <a:t> output can be integrating with most SIEM products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737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4B188-A140-6B9C-E881-2A120CBD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Nmap Port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6BD6-EB9C-BCAE-476E-FE5D46987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After your </a:t>
            </a:r>
            <a:r>
              <a:rPr lang="en-US" dirty="0" err="1"/>
              <a:t>footprinting</a:t>
            </a:r>
            <a:r>
              <a:rPr lang="en-US" dirty="0"/>
              <a:t> is complete, it is time to begin fingerprinting hosts</a:t>
            </a:r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Determine which network services and operating systems are in use by a target</a:t>
            </a:r>
          </a:p>
          <a:p>
            <a:pPr lvl="1"/>
            <a:r>
              <a:rPr lang="en-US" dirty="0"/>
              <a:t>Service discovery can take minutes to hours to complete</a:t>
            </a:r>
          </a:p>
          <a:p>
            <a:r>
              <a:rPr lang="en-US" dirty="0"/>
              <a:t>Warning</a:t>
            </a:r>
          </a:p>
          <a:p>
            <a:pPr lvl="1"/>
            <a:r>
              <a:rPr lang="en-US" dirty="0"/>
              <a:t>While some scans are described as “stealthy”, a well-configured IDS/IPS can detect most Nmap scanning</a:t>
            </a:r>
          </a:p>
          <a:p>
            <a:r>
              <a:rPr lang="en-US" dirty="0"/>
              <a:t>TCP SYN (-</a:t>
            </a:r>
            <a:r>
              <a:rPr lang="en-US" dirty="0" err="1"/>
              <a:t>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Conducts a half-open scan by sending a SYN packet to identify the port state without sending an ACK packet afterwards</a:t>
            </a:r>
          </a:p>
          <a:p>
            <a:r>
              <a:rPr lang="en-US" dirty="0"/>
              <a:t>TCP Connect (-</a:t>
            </a:r>
            <a:r>
              <a:rPr lang="en-US" dirty="0" err="1"/>
              <a:t>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Conducts a three-way handshake scan by sending a SYN packet to identify the port state and then sending an ACK packet once the SYN-ACK is received</a:t>
            </a:r>
          </a:p>
          <a:p>
            <a:r>
              <a:rPr lang="en-US" dirty="0"/>
              <a:t>Null Scan (-</a:t>
            </a:r>
            <a:r>
              <a:rPr lang="en-US" dirty="0" err="1"/>
              <a:t>sN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Conducts a scan by sending a packet with the header bit set to zero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6115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1E7D-B3CF-797B-69D7-FC1F9FF8F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688157"/>
            <a:ext cx="9720073" cy="5621203"/>
          </a:xfrm>
        </p:spPr>
        <p:txBody>
          <a:bodyPr/>
          <a:lstStyle/>
          <a:p>
            <a:r>
              <a:rPr lang="en-US" dirty="0"/>
              <a:t>FIN Scan (-</a:t>
            </a:r>
            <a:r>
              <a:rPr lang="en-US" dirty="0" err="1"/>
              <a:t>sF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Conducts a scan by sending an unexpected FIN packet</a:t>
            </a:r>
          </a:p>
          <a:p>
            <a:r>
              <a:rPr lang="en-US" dirty="0"/>
              <a:t>Xmas Scan (-</a:t>
            </a:r>
            <a:r>
              <a:rPr lang="en-US" dirty="0" err="1"/>
              <a:t>sX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Conducts a scan by sending a packet with the FIN, PSH, and URG flags set to one</a:t>
            </a:r>
          </a:p>
          <a:p>
            <a:r>
              <a:rPr lang="en-US" dirty="0"/>
              <a:t>UDP Scan (-</a:t>
            </a:r>
            <a:r>
              <a:rPr lang="en-US" dirty="0" err="1"/>
              <a:t>sU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Conducts a scan by sending a UDP packet to the target and waiting for a response or timeout</a:t>
            </a:r>
          </a:p>
          <a:p>
            <a:r>
              <a:rPr lang="en-US" dirty="0"/>
              <a:t>Port Range (-p)</a:t>
            </a:r>
          </a:p>
          <a:p>
            <a:pPr lvl="1"/>
            <a:r>
              <a:rPr lang="en-US" dirty="0"/>
              <a:t>Conducts a scan by targeting the specified ports instead of the default of the 1,000 most commonly used ports</a:t>
            </a:r>
          </a:p>
          <a:p>
            <a:r>
              <a:rPr lang="en-US" dirty="0"/>
              <a:t>These techniques can be more or less stealthy, as well as combined with the options covered in the discovery scan lesson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3195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37B6-6C1A-7877-172E-1C1CB64F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Port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5E6-3460-4AC1-E26C-A501F7B26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</a:t>
            </a:r>
          </a:p>
          <a:p>
            <a:pPr lvl="1"/>
            <a:r>
              <a:rPr lang="en-US" dirty="0"/>
              <a:t>An application on the host is accepting connections</a:t>
            </a:r>
          </a:p>
          <a:p>
            <a:r>
              <a:rPr lang="en-US" dirty="0"/>
              <a:t>Closed</a:t>
            </a:r>
          </a:p>
          <a:p>
            <a:pPr lvl="1"/>
            <a:r>
              <a:rPr lang="en-US" dirty="0"/>
              <a:t>The port responds to probes by sending a reset [RST] packet, but no application is available to accept connections</a:t>
            </a:r>
          </a:p>
          <a:p>
            <a:r>
              <a:rPr lang="en-US" dirty="0"/>
              <a:t>Filtered</a:t>
            </a:r>
          </a:p>
          <a:p>
            <a:pPr lvl="1"/>
            <a:r>
              <a:rPr lang="en-US" dirty="0"/>
              <a:t>Nmap cannot probe the port, usually due to a firewall blocking the scans on the network or host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501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DF46-1462-53BE-8E42-0A28DFC1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Nmap Fingerprinting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083D-7ABC-12FC-0F29-2433091B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Fingerprinting</a:t>
            </a:r>
          </a:p>
          <a:p>
            <a:pPr lvl="1"/>
            <a:r>
              <a:rPr lang="en-US" dirty="0"/>
              <a:t>A technique to get a list of resources on the network, host, or system as a whole to identify potential targets for further attack</a:t>
            </a:r>
          </a:p>
          <a:p>
            <a:r>
              <a:rPr lang="en-US" dirty="0"/>
              <a:t>Once open ports are discovered, use Nmap to probe them intensely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nmap</a:t>
            </a:r>
            <a:r>
              <a:rPr lang="en-US" dirty="0"/>
              <a:t> –</a:t>
            </a:r>
            <a:r>
              <a:rPr lang="en-US" dirty="0" err="1"/>
              <a:t>sV</a:t>
            </a:r>
            <a:r>
              <a:rPr lang="en-US" dirty="0"/>
              <a:t> 192.168.1.1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nmap</a:t>
            </a:r>
            <a:r>
              <a:rPr lang="en-US" dirty="0"/>
              <a:t> –A 192.168.1.1</a:t>
            </a:r>
          </a:p>
          <a:p>
            <a:r>
              <a:rPr lang="en-US" dirty="0"/>
              <a:t>An intensive fingerprint scan can provide more detailed information</a:t>
            </a:r>
          </a:p>
          <a:p>
            <a:pPr lvl="1"/>
            <a:r>
              <a:rPr lang="en-US" dirty="0"/>
              <a:t>Protocol</a:t>
            </a:r>
          </a:p>
          <a:p>
            <a:pPr lvl="1"/>
            <a:r>
              <a:rPr lang="en-US" dirty="0"/>
              <a:t>Application name and version</a:t>
            </a:r>
          </a:p>
          <a:p>
            <a:pPr lvl="1"/>
            <a:r>
              <a:rPr lang="en-US" dirty="0"/>
              <a:t>OS type and version</a:t>
            </a:r>
          </a:p>
          <a:p>
            <a:pPr lvl="1"/>
            <a:r>
              <a:rPr lang="en-US" dirty="0"/>
              <a:t>Host name</a:t>
            </a:r>
          </a:p>
          <a:p>
            <a:pPr lvl="1"/>
            <a:r>
              <a:rPr lang="en-US" dirty="0"/>
              <a:t>Device type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390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30D3E1-22B8-48E6-8D52-E916D62E5191}"/>
              </a:ext>
            </a:extLst>
          </p:cNvPr>
          <p:cNvSpPr/>
          <p:nvPr/>
        </p:nvSpPr>
        <p:spPr>
          <a:xfrm>
            <a:off x="4374037" y="2967335"/>
            <a:ext cx="27264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2F3B0-9F8A-0BE9-AF28-DDC2A807A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664" y="479925"/>
            <a:ext cx="9440344" cy="5828801"/>
          </a:xfrm>
        </p:spPr>
      </p:pic>
    </p:spTree>
    <p:extLst>
      <p:ext uri="{BB962C8B-B14F-4D97-AF65-F5344CB8AC3E}">
        <p14:creationId xmlns:p14="http://schemas.microsoft.com/office/powerpoint/2010/main" val="354484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BC8B6-D6D8-5C9C-585B-5B93F13D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Open-Source Intelligence (OSINT)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BB9F-22B9-DC2E-881E-74C5C37C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Open-Source Intelligence (OSINT)</a:t>
            </a:r>
          </a:p>
          <a:p>
            <a:pPr lvl="1"/>
            <a:r>
              <a:rPr lang="en-US" dirty="0"/>
              <a:t>The collection and analysis of data gathered from publicly available sources to produce actionable intelligence</a:t>
            </a:r>
          </a:p>
          <a:p>
            <a:pPr lvl="2"/>
            <a:r>
              <a:rPr lang="en-US" dirty="0"/>
              <a:t>Social media</a:t>
            </a:r>
          </a:p>
          <a:p>
            <a:pPr lvl="2"/>
            <a:r>
              <a:rPr lang="en-US" dirty="0"/>
              <a:t>Blogs</a:t>
            </a:r>
          </a:p>
          <a:p>
            <a:pPr lvl="2"/>
            <a:r>
              <a:rPr lang="en-US" dirty="0"/>
              <a:t>Newspapers</a:t>
            </a:r>
          </a:p>
          <a:p>
            <a:pPr lvl="2"/>
            <a:r>
              <a:rPr lang="en-US" dirty="0"/>
              <a:t>Government records</a:t>
            </a:r>
          </a:p>
          <a:p>
            <a:pPr lvl="2"/>
            <a:r>
              <a:rPr lang="en-US" dirty="0"/>
              <a:t>Academic/professional publications</a:t>
            </a:r>
          </a:p>
          <a:p>
            <a:pPr lvl="2"/>
            <a:r>
              <a:rPr lang="en-US" dirty="0"/>
              <a:t>Job listing</a:t>
            </a:r>
          </a:p>
          <a:p>
            <a:pPr lvl="2"/>
            <a:r>
              <a:rPr lang="en-US" dirty="0"/>
              <a:t>Metadata</a:t>
            </a:r>
          </a:p>
          <a:p>
            <a:pPr lvl="2"/>
            <a:r>
              <a:rPr lang="en-US" dirty="0"/>
              <a:t>Website information</a:t>
            </a:r>
          </a:p>
          <a:p>
            <a:r>
              <a:rPr lang="en-US" dirty="0"/>
              <a:t>Check out the company’s investor relations site or page on its main site</a:t>
            </a:r>
          </a:p>
          <a:p>
            <a:r>
              <a:rPr lang="en-US" dirty="0"/>
              <a:t>Understand the culture of a target company by checking blogs and social media</a:t>
            </a:r>
          </a:p>
        </p:txBody>
      </p:sp>
    </p:spTree>
    <p:extLst>
      <p:ext uri="{BB962C8B-B14F-4D97-AF65-F5344CB8AC3E}">
        <p14:creationId xmlns:p14="http://schemas.microsoft.com/office/powerpoint/2010/main" val="3063684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462</TotalTime>
  <Words>4647</Words>
  <Application>Microsoft Office PowerPoint</Application>
  <PresentationFormat>Widescreen</PresentationFormat>
  <Paragraphs>625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Tw Cen MT</vt:lpstr>
      <vt:lpstr>Tw Cen MT Condensed</vt:lpstr>
      <vt:lpstr>Wingdings 3</vt:lpstr>
      <vt:lpstr>Integral</vt:lpstr>
      <vt:lpstr>Information Gathering and Scanning Vulnerability</vt:lpstr>
      <vt:lpstr>PowerPoint Presentation</vt:lpstr>
      <vt:lpstr>Information Gathering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Open-Source Intelligence (OSINT)</vt:lpstr>
      <vt:lpstr>Open-Source Intelligence (OSINT)</vt:lpstr>
      <vt:lpstr>PowerPoint Presentation</vt:lpstr>
      <vt:lpstr>PowerPoint Presentation</vt:lpstr>
      <vt:lpstr>PowerPoint Presentation</vt:lpstr>
      <vt:lpstr>PowerPoint Presentation</vt:lpstr>
      <vt:lpstr>Social Media Scraping</vt:lpstr>
      <vt:lpstr>PowerPoint Presentation</vt:lpstr>
      <vt:lpstr>PowerPoint Presentation</vt:lpstr>
      <vt:lpstr>PowerPoint Presentation</vt:lpstr>
      <vt:lpstr>OSINT Tools</vt:lpstr>
      <vt:lpstr>OSINT Tools</vt:lpstr>
      <vt:lpstr>PowerPoint Presentation</vt:lpstr>
      <vt:lpstr>PowerPoint Presentation</vt:lpstr>
      <vt:lpstr>DNS Information</vt:lpstr>
      <vt:lpstr>DNS Information</vt:lpstr>
      <vt:lpstr>DNS Information</vt:lpstr>
      <vt:lpstr>PowerPoint Presentation</vt:lpstr>
      <vt:lpstr>Public Repositories</vt:lpstr>
      <vt:lpstr>PowerPoint Presentation</vt:lpstr>
      <vt:lpstr>Search Engine Analysis</vt:lpstr>
      <vt:lpstr>Search Engine Analysis</vt:lpstr>
      <vt:lpstr>PowerPoint Presentation</vt:lpstr>
      <vt:lpstr>URL Analysis</vt:lpstr>
      <vt:lpstr>URL Analysis-HTTP METHOD</vt:lpstr>
      <vt:lpstr>URL Analysis-HTTP METHOD</vt:lpstr>
      <vt:lpstr>HTTP Response Codes</vt:lpstr>
      <vt:lpstr>HTTP Response Codes</vt:lpstr>
      <vt:lpstr>Percent Encoding</vt:lpstr>
      <vt:lpstr>PowerPoint Presentation</vt:lpstr>
      <vt:lpstr>Cryptographic Flaws</vt:lpstr>
      <vt:lpstr>PowerPoint Presentation</vt:lpstr>
      <vt:lpstr>PowerPoint Presentation</vt:lpstr>
      <vt:lpstr>PowerPoint Presentation</vt:lpstr>
      <vt:lpstr>Active Reconnaissance</vt:lpstr>
      <vt:lpstr>PowerPoint Presentation</vt:lpstr>
      <vt:lpstr>Other Enumeration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Detecting and Evading Defenses</vt:lpstr>
      <vt:lpstr>PowerPoint Presentation</vt:lpstr>
      <vt:lpstr>PowerPoint Presentation</vt:lpstr>
      <vt:lpstr>PowerPoint Presentation</vt:lpstr>
      <vt:lpstr>Packet Crafting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Vulnerability Scanning</vt:lpstr>
      <vt:lpstr>Vulnerability Lifecycle</vt:lpstr>
      <vt:lpstr>PowerPoint Presentation</vt:lpstr>
      <vt:lpstr>PowerPoint Presentation</vt:lpstr>
      <vt:lpstr>Vulnerability Scans</vt:lpstr>
      <vt:lpstr>Vulnerability Scanning Types</vt:lpstr>
      <vt:lpstr>Scanning Types</vt:lpstr>
      <vt:lpstr>PowerPoint Presentation</vt:lpstr>
      <vt:lpstr>Tools</vt:lpstr>
      <vt:lpstr>Scanning Considerations</vt:lpstr>
      <vt:lpstr>Network Topology </vt:lpstr>
      <vt:lpstr>Nmap Discovery Scans</vt:lpstr>
      <vt:lpstr>PowerPoint Presentation</vt:lpstr>
      <vt:lpstr>Nmap Port Scans</vt:lpstr>
      <vt:lpstr>PowerPoint Presentation</vt:lpstr>
      <vt:lpstr>Port States</vt:lpstr>
      <vt:lpstr>Nmap Fingerprinting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Gathering and Scanning Vulnerability</dc:title>
  <dc:creator>Vikash Verma</dc:creator>
  <cp:lastModifiedBy>Vikash Verma</cp:lastModifiedBy>
  <cp:revision>10</cp:revision>
  <dcterms:created xsi:type="dcterms:W3CDTF">2022-12-04T14:17:08Z</dcterms:created>
  <dcterms:modified xsi:type="dcterms:W3CDTF">2022-12-05T02:16:11Z</dcterms:modified>
</cp:coreProperties>
</file>